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4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6" r:id="rId14"/>
    <p:sldId id="278" r:id="rId15"/>
    <p:sldId id="280" r:id="rId16"/>
    <p:sldId id="283" r:id="rId17"/>
    <p:sldId id="281" r:id="rId18"/>
    <p:sldId id="284" r:id="rId19"/>
    <p:sldId id="28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9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9E-4D3B-8234-1DE48BE3F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Price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4F-41A7-9AD3-3C471DB11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6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74524237515027"/>
          <c:y val="4.9102363701020668E-2"/>
          <c:w val="0.80182223910226103"/>
          <c:h val="0.725535140762180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0D-4AAD-8AC3-C3D19E1E3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E3-4F70-9A5B-20DD3265D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4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69-4FB8-BD40-23C83B889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68-48DC-AEFD-7B2128603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b="1" i="1" dirty="0">
                    <a:solidFill>
                      <a:schemeClr val="tx1"/>
                    </a:solidFill>
                  </a:rPr>
                  <a:t>w</a:t>
                </a:r>
                <a:endParaRPr lang="en-US" sz="1600" b="1" i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dirty="0">
                    <a:solidFill>
                      <a:schemeClr val="tx1"/>
                    </a:solidFill>
                  </a:rPr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F7-4633-A2CF-9CD52A222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00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#</a:t>
                </a:r>
                <a:r>
                  <a:rPr lang="en-US" sz="1600" baseline="0" dirty="0">
                    <a:solidFill>
                      <a:schemeClr val="tx1"/>
                    </a:solidFill>
                  </a:rPr>
                  <a:t> Iteration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Cost </a:t>
                </a:r>
                <a:r>
                  <a:rPr lang="zh-TW" altLang="en-US" sz="1330" b="1" i="0" u="none" strike="noStrike" baseline="0" dirty="0">
                    <a:effectLst/>
                  </a:rPr>
                  <a:t>𝒥</a:t>
                </a:r>
                <a:endParaRPr lang="en-US" sz="1600" b="1" i="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39915319546647"/>
          <c:y val="4.910224702414951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ED-4EEA-9125-C5ECA72C09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-1.65507</c:v>
                </c:pt>
                <c:pt idx="1">
                  <c:v>-1.2851699999999999</c:v>
                </c:pt>
                <c:pt idx="2">
                  <c:v>-1.1144499999999999</c:v>
                </c:pt>
                <c:pt idx="3">
                  <c:v>-0.71609</c:v>
                </c:pt>
                <c:pt idx="4">
                  <c:v>-0.43155100000000002</c:v>
                </c:pt>
                <c:pt idx="5">
                  <c:v>-3.3196200000000002E-2</c:v>
                </c:pt>
                <c:pt idx="6">
                  <c:v>0.308251</c:v>
                </c:pt>
                <c:pt idx="7">
                  <c:v>0.53588199999999997</c:v>
                </c:pt>
                <c:pt idx="8">
                  <c:v>0.70660599999999996</c:v>
                </c:pt>
                <c:pt idx="9">
                  <c:v>0.905783</c:v>
                </c:pt>
                <c:pt idx="10">
                  <c:v>1.16187</c:v>
                </c:pt>
                <c:pt idx="11">
                  <c:v>1.61713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C3-4456-8B94-C661C0BA8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1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24575,'11'6'0,"0"1"0,0 0 0,-1 1 0,0 0 0,-1 1 0,0 0 0,0 0 0,-1 1 0,0 0 0,-1 1 0,0 0 0,0 0 0,-1 0 0,6 18 0,14 64 0,-15-49 0,1 0 0,28 60 0,16 36 0,-28-63 0,-5-16 0,48 108 0,82 187 0,-61-132 0,-68-178 0,1 0 0,3-2 0,36 44 0,7 12 0,69 122 0,67 98 0,-131-215 0,407 522 0,-141-278 0,-262-271 0,-65-63 0,170 158 0,-140-135 0,2-2 0,66 39 0,32 14 0,-75-44 0,2-3 0,119 52 0,180 65 0,-320-138 0,204 78 0,-203-83 0,0-1 0,0-3 0,58 5 0,-60-9 0,0 2 0,68 23 0,51 11 0,-111-31 0,79 30 0,-27-8 0,157 61 0,-39-12 0,-13-36 0,-53-15 0,-110-23 0,108 7 0,-50-8 0,58 2 0,25 2 0,-169-9 0,81 11 0,140 2 0,-202-18 0,6 0 0,-1 1 0,1 2 0,0 3 0,79 18 0,25 36 0,-110-45 0,69 36 0,-68-29 0,53 17 0,-56-28 0,0-1 0,1-2 0,61 2 0,-65-7 0,-18 1 0,1 1 0,-1 1 0,22 7 0,24 7 0,-1-8 0,0-2 0,0-3 0,69-2 0,-99-3 0,60 11 0,-57-7 0,48 2 0,330-27 0,-334 13 0,153 9 0,-216 0 0,0 2 0,-1 0 0,0 1 0,0 1 0,18 8 0,-17-6 0,1-1 0,0-1 0,35 7 0,114 7 0,317 46 0,-125-4 0,-210-46 0,192-3 0,-24-32 0,-250 14 0,0 3 0,-1 3 0,78 11 0,48 2 0,311-13 0,-240-3 0,-221 0-682,67-11-1,-83 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3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24575,'45'0'0,"311"-15"0,-276 7 0,0 4 0,0 3 0,-1 4 0,1 3 0,81 17 0,70 18 0,-162-35 0,0-2 0,72-7 0,-19 0 0,-92 3 0,11-2 0,1 3 0,-1 1 0,1 2 0,-1 2 0,55 15 0,-64-14 0,0-1 0,1-1 0,0-2 0,0-1 0,52-4 0,-38 1 0,81 8 0,9 6 0,242-9 0,-195-6 0,-114 5 0,120 22 0,-33-3 0,-120-16 0,-1 2 0,-1 1 0,1 1 0,49 24 0,43 12 0,-81-35 0,1-2 0,-1-2 0,1-2 0,63-2 0,-38-1 0,98 14 0,24 5 0,75 21 0,-39 1 0,-132-20 0,138 36 0,-16-3 0,-130-35 0,95 34 0,-156-43 0,0-2 0,1-1 0,0-1 0,0-1 0,0-2 0,54 1 0,-44-4 0,-1 2 0,68 15 0,-65-10 0,1-2 0,50 1 0,-47-5 0,-1 2 0,48 12 0,-48-8 0,1-2 0,49 2 0,47 3 0,14 0 0,-118-10 0,51 8 0,-49-4 0,44 1 0,113-10 0,144 5 0,-238 10 0,44 2 0,54-2 0,11 0 0,-102-15 0,-54 0 0,0 3 0,84 9 0,48 35 0,-70-22 0,-70-12 0,0-2 0,93 4 0,-113-10 0,1 1 0,-1 1 0,41 11 0,-34-7 0,53 6 0,45-11 0,-86-3 0,0 1 0,67 11 0,305 48 0,-90-15 0,-280-37 0,56 14 0,152 53 0,67 15 0,-278-82 0,-20-4 0,0 1 0,39 13 0,1 3 0,1-4 0,103 14 0,43 9 0,-191-35-273,1-2 0,0 0 0,-1-2 0,29-1 0,-27-1-6553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21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24575,'43'101'0,"-5"-16"0,-12-16 0,-4 1 0,-2 1 0,-4 1 0,-2 1 0,-4 0 0,1 104 0,-15 5 0,-1-52 0,15 149 0,1-211 0,2 0 0,28 79 0,0-3 0,-18-58 0,12 50 0,-22-79 0,3 0 0,26 63 0,17 57 0,17 75 0,-59-191 0,3-1 0,52 108 0,62 42 0,-118-186 0,117 137 0,-5-34 0,-127-126 0,0 1 0,0-1 0,0 1 0,1-1 0,-1 0 0,1 1 0,-1-1 0,1 0 0,-1 0 0,1 0 0,0 0 0,-1-1 0,1 1 0,0 0 0,0-1 0,0 1 0,3 0 0,-4-3 0,0 1 0,0-1 0,0 1 0,0-1 0,0 0 0,-1 1 0,1-1 0,0 0 0,-1 0 0,1 0 0,-1 1 0,0-1 0,0 0 0,0 0 0,0 0 0,0 0 0,0 0 0,0 0 0,0 1 0,-1-3 0,5-126 0,5 1 0,6 0 0,5 1 0,53-178 0,-72 302 0,2-9 0,0 1 0,1 0 0,0-1 0,1 2 0,1-1 0,11-19 0,-17 30 0,1 0 0,0 0 0,-1 0 0,1 0 0,0 0 0,0 0 0,0 0 0,-1 1 0,1-1 0,0 0 0,0 0 0,0 1 0,0-1 0,1 0 0,-1 1 0,0 0 0,0-1 0,0 1 0,0-1 0,1 1 0,-1 0 0,0 0 0,0 0 0,0 0 0,1 0 0,-1 0 0,0 0 0,2 0 0,-1 1 0,0 0 0,0 1 0,0-1 0,0 0 0,-1 1 0,1-1 0,0 1 0,0 0 0,-1-1 0,1 1 0,-1 0 0,0 0 0,2 3 0,4 9 0,0 0 0,-1 0 0,4 20 0,-9-34 0,16 63 0,-11-35 0,1-1 0,2 0 0,1 0 0,25 47 0,-35-73 0,0 0 0,0-1 0,0 1 0,1-1 0,-1 1 0,0 0 0,0-1 0,1 1 0,-1-1 0,1 1 0,-1 0 0,0-1 0,1 1 0,-1-1 0,1 0 0,-1 1 0,1-1 0,-1 1 0,1-1 0,0 0 0,-1 1 0,1-1 0,-1 0 0,1 0 0,0 1 0,-1-1 0,1 0 0,0 0 0,-1 0 0,1 0 0,0 0 0,-1 0 0,1 0 0,0 0 0,-1 0 0,1 0 0,0 0 0,-1-1 0,1 1 0,0 0 0,-1 0 0,1-1 0,0 1 0,-1 0 0,1-1 0,-1 1 0,1-1 0,20-36 0,-3 2 0,-18 34 0,1 0 0,0 0 0,-1 0 0,1 0 0,0 0 0,0 0 0,0 0 0,-1 0 0,1 0 0,0 1 0,0-1 0,0 0 0,0 1 0,1-1 0,-1 1 0,0-1 0,0 1 0,0-1 0,0 1 0,3-1 0,-3 1 0,0 1 0,0-1 0,-1 0 0,1 1 0,0-1 0,0 1 0,0-1 0,0 1 0,-1-1 0,1 1 0,0-1 0,0 1 0,-1 0 0,1 0 0,0-1 0,-1 1 0,1 0 0,-1 0 0,1-1 0,-1 1 0,0 0 0,1 2 0,10 23 0,-1 1 0,-2 0 0,-1 1 0,-1 0 0,3 32 0,1 4 0,98 406 0,-105-463 0,-1 2 0,0-1 0,1 0 0,1 0 0,-1 0 0,10 14 0,-12-21 0,-1 0 0,1 0 0,0-1 0,-1 1 0,1 0 0,0-1 0,0 1 0,0 0 0,-1-1 0,1 1 0,0-1 0,0 0 0,0 1 0,0-1 0,0 0 0,0 1 0,0-1 0,0 0 0,0 0 0,0 0 0,0 0 0,2 0 0,-1-1 0,0 1 0,0-1 0,0 0 0,0 0 0,0-1 0,0 1 0,0 0 0,-1-1 0,1 1 0,0-1 0,-1 1 0,1-1 0,-1 0 0,3-3 0,20-31 0,-2-1 0,-1-1 0,29-71 0,36-138 0,-50 137 0,-1 5 0,154-391 0,-157 440 0,-31 55 0,-1 0 0,0 1 0,1-1 0,-1 0 0,1 1 0,-1-1 0,1 0 0,-1 1 0,1-1 0,-1 1 0,1-1 0,-1 1 0,1 0 0,0-1 0,-1 1 0,1-1 0,0 1 0,-1 0 0,1 0 0,0-1 0,0 1 0,-1 0 0,1 0 0,0 0 0,-1 0 0,1 0 0,0 0 0,0 0 0,0 0 0,-1 0 0,1 0 0,0 0 0,-1 0 0,1 1 0,0-1 0,0 0 0,-1 0 0,1 1 0,0-1 0,0 1 0,15 26 0,-4 11 0,-2 0 0,-2 1 0,-1 0 0,3 69 0,7 42 0,-11-115 0,38 168 0,-43-199 0,0 0 0,0-1 0,1 1 0,-1-1 0,1 1 0,0-1 0,0 0 0,0 1 0,4 2 0,-6-5 0,1 0 0,0-1 0,0 1 0,0-1 0,0 1 0,0-1 0,0 0 0,0 1 0,0-1 0,0 0 0,0 0 0,0 1 0,0-1 0,0 0 0,0 0 0,0 0 0,0 0 0,0 0 0,0-1 0,0 1 0,0 0 0,0 0 0,0-1 0,0 1 0,0-1 0,0 1 0,0 0 0,0-1 0,0 0 0,-1 1 0,1-1 0,0 0 0,0 1 0,0-1 0,-1 0 0,2-1 0,13-13 0,23-18 0,-37 32 0,1 0 0,0 0 0,0 1 0,-1-1 0,1 0 0,0 1 0,0-1 0,0 1 0,0-1 0,0 1 0,0 0 0,0 0 0,0 0 0,0 0 0,0 0 0,0 1 0,0-1 0,-1 0 0,1 1 0,0 0 0,0-1 0,3 2 0,0 2 0,1 0 0,-1 0 0,0 0 0,0 1 0,-1-1 0,1 1 0,-1 0 0,0 1 0,0-1 0,-1 1 0,6 10 0,27 75 0,-29-71 0,96 306 0,-87-299 0,-16-26 0,1-1 0,0 1 0,-1-1 0,1 0 0,-1 1 0,1-1 0,-1 0 0,1 0 0,-1 1 0,1-1 0,0 0 0,-1 0 0,1 0 0,0 0 0,-1 0 0,1 0 0,0 0 0,-1 0 0,1 0 0,-1 0 0,1 0 0,0 0 0,-1 0 0,1-1 0,-1 1 0,2-1 0,3-3 0,0 0 0,-1 0 0,1-1 0,-1 1 0,0-1 0,-1 0 0,5-8 0,93-139 0,-25 35 0,148-175 0,-219 286 0,0 1 0,0 0 0,1 0 0,-1 0 0,1 1 0,0 0 0,0 0 0,13-5 0,-17 8 0,0 0 0,0 1 0,0 0 0,0-1 0,0 1 0,0 0 0,0 0 0,0 0 0,0 0 0,0 0 0,0 1 0,0-1 0,0 1 0,0-1 0,0 1 0,-1 0 0,1 0 0,0-1 0,0 1 0,0 1 0,-1-1 0,1 0 0,-1 0 0,1 1 0,-1-1 0,1 0 0,-1 1 0,0 0 0,1-1 0,-1 1 0,0 0 0,0 0 0,0-1 0,-1 1 0,2 4 0,7 19 0,-1 1 0,-2 1 0,0-1 0,-2 1 0,-1 0 0,0 43 0,0-19 0,1 34 0,-2-27 0,3-1 0,17 84 0,-11-115 0,-10-25 0,-1-1 0,1 1 0,-1-1 0,0 0 0,1 1 0,-1-1 0,1 1 0,-1-1 0,1 0 0,0 0 0,-1 1 0,1-1 0,-1 0 0,1 0 0,-1 1 0,1-1 0,0 0 0,-1 0 0,1 0 0,-1 0 0,1 0 0,0 0 0,-1 0 0,2 0 0,2-3 0,0 1 0,0 0 0,0-1 0,0 1 0,-1-1 0,1 0 0,-1 0 0,0-1 0,4-4 0,161-178 0,-59 62 0,215-190 0,-314 305 0,1 1 0,0 0 0,0 1 0,0 1 0,1 0 0,18-8 0,-26 13 0,-1 0 0,1 0 0,-1 1 0,1-1 0,0 1 0,-1 0 0,1 0 0,-1 0 0,1 0 0,0 0 0,-1 1 0,1 0 0,-1 0 0,1 0 0,-1 0 0,1 0 0,-1 1 0,0-1 0,0 1 0,0 0 0,1 0 0,-2 0 0,1 0 0,0 1 0,0-1 0,-1 1 0,4 4 0,4 9 0,-1 1 0,0 0 0,-2 0 0,0 0 0,0 1 0,-2 0 0,0 1 0,2 22 0,-4-28 0,42 277 0,-16-80 0,-17-161 0,-11-48 0,-1-1 0,0 0 0,0 1 0,0-1 0,0 1 0,0-1 0,1 1 0,-1-1 0,0 0 0,0 1 0,0-1 0,1 0 0,-1 1 0,0-1 0,1 0 0,-1 1 0,0-1 0,1 0 0,-1 0 0,0 1 0,1-1 0,-1 0 0,1 0 0,-1 0 0,1 1 0,-1-1 0,0 0 0,1 0 0,-1 0 0,1 0 0,-1 0 0,1 0 0,-1 0 0,0 0 0,1 0 0,-1 0 0,1 0 0,-1 0 0,1 0 0,-1-1 0,0 1 0,1 0 0,-1 0 0,1 0 0,-1-1 0,0 1 0,1 0 0,-1 0 0,0-1 0,1 1 0,0-1 0,16-23 0,-14 18 0,63-114 0,16-26 0,-81 143 0,1 0 0,0 1 0,0-1 0,0 0 0,0 1 0,0-1 0,1 1 0,-1 0 0,1 0 0,-1 0 0,1 0 0,0 0 0,0 1 0,4-2 0,-6 2 0,1 1 0,0 0 0,-1 1 0,1-1 0,0 0 0,-1 0 0,1 1 0,0-1 0,-1 1 0,1 0 0,-1-1 0,1 1 0,-1 0 0,1 0 0,-1 0 0,0 0 0,1 0 0,-1 0 0,0 0 0,0 0 0,1 1 0,-1-1 0,0 0 0,-1 1 0,1-1 0,0 1 0,0-1 0,0 3 0,8 14 0,-2 0 0,0 1 0,-1-1 0,-1 1 0,-1 0 0,0 1 0,0 19 0,14 60 0,-19-98 0,1 0 0,0-1 0,0 1 0,0 0 0,0-1 0,0 1 0,1 0 0,-1-1 0,0 1 0,0 0 0,0-1 0,1 1 0,-1-1 0,0 1 0,0 0 0,1-1 0,-1 1 0,1-1 0,-1 1 0,0-1 0,1 1 0,-1-1 0,1 1 0,-1-1 0,1 0 0,-1 1 0,1-1 0,0 0 0,-1 1 0,1-1 0,-1 0 0,1 0 0,0 0 0,-1 1 0,2-1 0,0-2 0,-1 1 0,1-1 0,0 0 0,-1 1 0,1-1 0,-1 0 0,0 0 0,1 0 0,-1 0 0,0 0 0,1-3 0,62-131 0,121-225 0,-179 350 0,1 1 0,0-1 0,1 1 0,0 1 0,11-10 0,-18 18 0,0 0 0,0 0 0,0 0 0,0 1 0,0-1 0,0 0 0,0 1 0,1-1 0,-1 1 0,0-1 0,0 1 0,1 0 0,-1-1 0,0 1 0,1 0 0,-1 0 0,0 0 0,1 0 0,-1 0 0,0 0 0,1 0 0,1 1 0,-1 0 0,0 1 0,0-1 0,-1 1 0,1-1 0,0 1 0,-1 0 0,1 0 0,-1 0 0,1 0 0,-1 0 0,0 0 0,0 0 0,0 0 0,0 1 0,0-1 0,0 0 0,0 4 0,8 35 0,-2 1 0,-2 0 0,-2 1 0,-2-1 0,-5 56 0,3-51 0,-9 145 0,-1 36 0,13-236 0,0 1 0,1 0 0,0 0 0,0 0 0,6-10 0,0 0 0,-2 1 0,6-13 0,2 0 0,0 0 0,2 2 0,1 0 0,33-38 0,-50 64 0,1-1 0,-1 1 0,0-1 0,0 1 0,1 0 0,-1-1 0,0 1 0,1 0 0,0 0 0,-1 0 0,1 0 0,0 0 0,-1 0 0,1 1 0,0-1 0,0 0 0,-1 1 0,1 0 0,0-1 0,0 1 0,0 0 0,0 0 0,0 0 0,0 0 0,-1 0 0,1 0 0,0 1 0,0-1 0,0 1 0,0-1 0,-1 1 0,1 0 0,0 0 0,0-1 0,-1 1 0,1 0 0,-1 1 0,1-1 0,-1 0 0,1 0 0,-1 1 0,0-1 0,3 4 0,1 3 0,0 0 0,-1 1 0,0-1 0,0 1 0,0 0 0,-1 1 0,2 13 0,21 158 0,-26-179 0,0-1 0,0 0 0,0 0 0,0 1 0,1-1 0,-1 0 0,0 1 0,1-1 0,-1 0 0,1 0 0,-1 0 0,1 1 0,0-1 0,-1 0 0,1 0 0,0 0 0,0 0 0,0 0 0,0 0 0,-1 0 0,2-1 0,0 2 0,0-3 0,0 0 0,-1 1 0,1-1 0,0 0 0,0-1 0,-1 1 0,1 0 0,-1 0 0,1-1 0,-1 1 0,0-1 0,1 1 0,-1-1 0,0 0 0,0 1 0,0-1 0,0 0 0,1-3 0,77-152 0,-28 51 0,27-50 0,391-732 0,-454 861 0,-2 4 0,0 0 0,2 0 0,0 1 0,37-38 0,-52 59 0,1 0 0,-1 1 0,1-1 0,-1 0 0,1 1 0,0-1 0,-1 0 0,1 1 0,0-1 0,-1 1 0,1-1 0,0 1 0,0-1 0,0 1 0,-1 0 0,1 0 0,0-1 0,0 1 0,0 0 0,0 0 0,0 0 0,-1 0 0,1 0 0,0 0 0,0 0 0,0 0 0,0 0 0,0 0 0,0 0 0,-1 1 0,1-1 0,0 0 0,0 0 0,0 1 0,-1-1 0,1 1 0,0-1 0,0 1 0,-1-1 0,1 1 0,0-1 0,-1 1 0,1 0 0,-1-1 0,1 1 0,-1 0 0,1 0 0,-1-1 0,1 1 0,-1 1 0,3 6 0,0 0 0,-1 0 0,0 1 0,2 13 0,-3-11 0,55 438 0,27 159 0,-79-586 0,-2-7 0,1 1 0,0 0 0,1 0 0,1-1 0,1 0 0,0 0 0,10 18 0,-15-32 0,1 1 0,-1 0 0,1 0 0,-1-1 0,1 1 0,0-1 0,-1 1 0,1-1 0,0 0 0,0 0 0,0 0 0,0 0 0,0 0 0,0 0 0,0-1 0,1 1 0,-1-1 0,0 1 0,0-1 0,0 0 0,1 0 0,-1 0 0,0 0 0,0 0 0,1 0 0,-1-1 0,0 1 0,0-1 0,0 1 0,0-1 0,0 0 0,0 0 0,0 0 0,0 0 0,0 0 0,0-1 0,0 1 0,2-3 0,9-6 0,-1 0 0,-1-1 0,0 0 0,11-15 0,-20 24 0,74-96 0,-74 95 0,0 0 0,1 0 0,-1 0 0,1 0 0,0 0 0,0 1 0,0 0 0,5-4 0,-7 6 0,0 0 0,0 0 0,1 0 0,-1 0 0,0 0 0,0 0 0,0 0 0,0 0 0,0 0 0,0 1 0,0-1 0,0 0 0,0 1 0,0-1 0,0 1 0,0-1 0,0 1 0,0-1 0,0 1 0,0 0 0,0-1 0,0 1 0,-1 0 0,1 0 0,0 0 0,0 0 0,-1 0 0,1 0 0,-1 0 0,1 0 0,-1 0 0,1 0 0,-1 0 0,0 0 0,1 0 0,-1 1 0,9 24 0,-1 0 0,-1 0 0,-1 0 0,4 46 0,-6-41 0,22 157 0,37 242 0,-44-345 0,-19-83 0,0-1 0,1 1 0,-1 0 0,1 0 0,0-1 0,0 1 0,-1-1 0,1 1 0,0-1 0,0 1 0,1-1 0,-1 0 0,0 1 0,0-1 0,1 0 0,-1 0 0,0 0 0,1 0 0,0 0 0,2 1 0,-3-2 0,1 0 0,-1 0 0,0 0 0,1 0 0,-1 0 0,1-1 0,-1 1 0,0 0 0,1-1 0,-1 1 0,0-1 0,0 0 0,1 1 0,-1-1 0,0 0 0,0 0 0,0 0 0,0 0 0,0 0 0,1-1 0,7-8 0,-1-1 0,-1 1 0,0-2 0,7-13 0,-13 24 0,117-249 0,16-28 0,-129 270 0,-1-1 0,1 1 0,1 1 0,0-1 0,7-7 0,-12 14 0,-1 0 0,1 1 0,0-1 0,-1 0 0,1 1 0,0-1 0,-1 1 0,1-1 0,0 1 0,0-1 0,-1 1 0,1 0 0,0-1 0,0 1 0,0 0 0,-1 0 0,1-1 0,0 1 0,0 0 0,0 0 0,0 0 0,0 0 0,0 0 0,-1 0 0,1 1 0,0-1 0,0 0 0,0 0 0,0 0 0,0 1 0,-1-1 0,1 1 0,0-1 0,0 0 0,-1 1 0,1 0 0,0-1 0,-1 1 0,1-1 0,0 1 0,-1 0 0,1-1 0,0 2 0,14 38 0,-2 37 0,-3 0 0,-1 137 0,-5-66 0,-4-145 0,0 0 0,-1-1 0,1 1 0,1 0 0,-1-1 0,0 1 0,1 0 0,-1-1 0,1 1 0,0-1 0,0 1 0,0-1 0,0 1 0,1-1 0,-1 0 0,3 5 0,-3-7 0,0 0 0,-1 0 0,1 0 0,0 0 0,-1 1 0,1-1 0,0 0 0,-1 0 0,1-1 0,0 1 0,-1 0 0,1 0 0,0 0 0,-1 0 0,1 0 0,0-1 0,-1 1 0,1 0 0,-1-1 0,1 1 0,0 0 0,-1-1 0,2 0 0,22-25 0,71-113 0,84-163 0,-126 208 0,181-329 0,-193 358 0,-22 51 0,-19 14 0,1 0 0,-1 0 0,1 0 0,0 0 0,-1 0 0,1 0 0,-1 1 0,1-1 0,-1 0 0,1 0 0,-1 0 0,1 0 0,-1 1 0,1-1 0,-1 0 0,1 0 0,-1 1 0,1-1 0,-1 1 0,0-1 0,1 0 0,-1 1 0,1-1 0,-1 1 0,14 38 0,1 49 0,5 114 0,-12-94 0,11 127 0,-18-232 0,-1-1 0,0 1 0,1-1 0,-1 1 0,1-1 0,0 1 0,0-1 0,0 0 0,0 1 0,0-1 0,3 3 0,-4-4 0,0-1 0,1 0 0,-1 1 0,1-1 0,0 1 0,-1-1 0,1 0 0,-1 0 0,1 1 0,-1-1 0,1 0 0,0 0 0,-1 0 0,1 1 0,0-1 0,-1 0 0,1 0 0,0 0 0,-1 0 0,1 0 0,0 0 0,-1 0 0,1-1 0,-1 1 0,1 0 0,0 0 0,-1 0 0,2-1 0,3-3 0,0 1 0,1-2 0,-1 1 0,-1 0 0,1-1 0,-1 0 0,8-10 0,78-114 0,85-165 0,-33 52 0,-139 238 0,-1-1 0,1 1 0,1 0 0,-1 0 0,0 0 0,8-5 0,-10 8 0,-1 1 0,1-1 0,0 1 0,0-1 0,-1 1 0,1-1 0,0 1 0,0 0 0,0-1 0,-1 1 0,1 0 0,0 0 0,0 0 0,0 0 0,0 0 0,-1 0 0,1 0 0,0 0 0,0 0 0,0 0 0,0 0 0,-1 0 0,1 1 0,0-1 0,0 0 0,1 1 0,1 2 0,-1 1 0,1 0 0,0 0 0,-1 0 0,0 0 0,0 0 0,0 0 0,0 0 0,-1 1 0,1-1 0,-1 1 0,0-1 0,-1 1 0,1 5 0,28 297 0,-6-30 0,-23-277 0,1 9 0,1 1 0,0-1 0,0 0 0,0-1 0,7 16 0,-8-23 0,-1 0 0,1 0 0,0 0 0,-1 0 0,1 0 0,0 0 0,-1-1 0,1 1 0,0 0 0,0 0 0,0-1 0,0 1 0,-1-1 0,1 1 0,0-1 0,0 1 0,0-1 0,0 1 0,0-1 0,1 0 0,-1 0 0,2 1 0,-1-2 0,0 1 0,0-1 0,0 1 0,1-1 0,-1 0 0,0 0 0,0 0 0,0 0 0,0 0 0,0-1 0,-1 1 0,1-1 0,0 1 0,0-1 0,1-2 0,42-49 0,-3-2 0,66-113 0,-42 60 0,-51 85 0,3-5 0,0 0 0,40-43 0,-57 69 0,1 0 0,-1 0 0,1 1 0,-1-1 0,1 0 0,0 1 0,0-1 0,0 1 0,0 0 0,0-1 0,0 1 0,0 0 0,0 0 0,0 1 0,0-1 0,1 0 0,-1 1 0,0-1 0,1 1 0,-1 0 0,0 0 0,1 0 0,-1 0 0,0 0 0,1 0 0,-1 1 0,0-1 0,1 1 0,-1-1 0,0 1 0,0 0 0,0 0 0,0 0 0,1 0 0,-1 0 0,-1 1 0,1-1 0,0 1 0,0-1 0,0 1 0,-1 0 0,3 2 0,3 6 0,1 1 0,-2 1 0,1-1 0,-1 1 0,-1 0 0,5 15 0,22 86 0,-24-76 0,3-2 0,21 53 0,-32-86 0,1-1 0,-1 1 0,1-1 0,0 0 0,-1 0 0,1 1 0,0-1 0,0 0 0,-1 0 0,1 0 0,0 0 0,0 0 0,0 0 0,1 0 0,-1 0 0,0 0 0,0-1 0,0 1 0,1 0 0,-1-1 0,0 1 0,1-1 0,2 1 0,-2-1 0,1-1 0,0 0 0,-1 0 0,1 0 0,-1 0 0,1 0 0,-1 0 0,1 0 0,-1-1 0,0 0 0,0 1 0,0-1 0,0 0 0,2-2 0,27-29 0,-1-1 0,-2-2 0,24-41 0,-29 45 0,14-23 0,456-638 0,-433 619 0,-35 55 0,-25 19 0,1-1 0,-1 1 0,1 0 0,0-1 0,-1 1 0,1 0 0,0 0 0,-1 0 0,1 0 0,0 0 0,-1 0 0,1 0 0,0 0 0,-1 0 0,1 0 0,0 0 0,-1 0 0,1 0 0,0 1 0,-1-1 0,1 0 0,-1 0 0,1 1 0,0 0 0,2 2 0,-1 0 0,0 1 0,0-1 0,0 1 0,-1 0 0,1 0 0,-1-1 0,0 1 0,0 0 0,0 0 0,-1 0 0,1 8 0,6 90 0,-8 138 0,0-196 0,-9 261 0,-2 316 0,11-582 0,3 48 0,-2-82 0,1 0 0,-1 1 0,1-1 0,0 0 0,1 0 0,-1 1 0,1-1 0,0 0 0,1-1 0,5 10 0,-8-13 0,0-1 0,1 1 0,-1-1 0,0 0 0,1 1 0,-1-1 0,1 0 0,-1 1 0,1-1 0,-1 0 0,1 0 0,-1 1 0,1-1 0,-1 0 0,1 0 0,-1 0 0,1 0 0,-1 0 0,1 0 0,-1 1 0,1-1 0,-1 0 0,1-1 0,-1 1 0,1 0 0,0 0 0,19-14 0,5-16 0,-1-1 0,-2-2 0,22-40 0,-11 18 0,141-235 0,95-151 0,-257 422 0,46-64 0,-55 80 0,0-1 0,0 1 0,0-1 0,0 1 0,1 0 0,-1 0 0,1 1 0,0-1 0,-1 1 0,1 0 0,0 0 0,1 0 0,-1 0 0,0 1 0,0-1 0,7 0 0,-8 2 0,0 1 0,-1 0 0,1 0 0,0-1 0,-1 2 0,1-1 0,-1 0 0,1 0 0,-1 1 0,0-1 0,0 1 0,1 0 0,-1 0 0,0 0 0,-1 0 0,1 0 0,0 0 0,-1 0 0,1 0 0,-1 1 0,1-1 0,-1 1 0,0-1 0,0 1 0,1 4 0,4 11 0,0 0 0,4 29 0,-10-47 0,11 71 0,3 131 0,-19 76 0,1-163 0,6-100 0,1-15 0,8-22 0,-7 14 0,67-180 0,-53 132 0,2 1 0,2 1 0,3 1 0,42-66 0,-63 113 0,0 1 0,1-1 0,-1 1 0,1 0 0,0 1 0,9-7 0,-14 10 0,1 1 0,0-1 0,0 0 0,0 1 0,1 0 0,-1-1 0,0 1 0,0-1 0,0 1 0,0 0 0,0 0 0,0 0 0,0-1 0,1 1 0,-1 0 0,0 1 0,0-1 0,0 0 0,0 0 0,0 0 0,1 1 0,-1-1 0,0 0 0,0 1 0,0-1 0,0 1 0,0 0 0,0-1 0,0 1 0,0 0 0,-1-1 0,1 1 0,0 0 0,0 0 0,0 0 0,-1 0 0,1 0 0,-1 0 0,1 0 0,0 0 0,-1 0 0,0 0 0,1 0 0,-1 0 0,0 0 0,1 2 0,9 31 0,-1 0 0,-2 1 0,-2 1 0,2 41 0,0-10 0,12 127 0,-19-192 0,0 1 0,1-1 0,-1 0 0,1 0 0,-1 1 0,1-1 0,0 0 0,0 0 0,0 0 0,1 0 0,1 4 0,-2-6 0,-1 1 0,1-1 0,0 1 0,-1-1 0,1 0 0,0 1 0,-1-1 0,1 1 0,0-1 0,-1 0 0,1 0 0,0 1 0,0-1 0,-1 0 0,1 0 0,0 0 0,0 0 0,0 0 0,-1 0 0,1 0 0,0 0 0,0 0 0,1-1 0,2-1 0,0 0 0,0 0 0,0-1 0,-1 1 0,1-1 0,0 0 0,-1 0 0,0-1 0,0 1 0,0 0 0,3-6 0,33-48 0,56-109 0,-29 45 0,-26 51 0,10-17 0,86-116 0,-132 197 0,0 1 0,1-1 0,0 1 0,1-1 0,-1 2 0,1-1 0,0 0 0,0 1 0,0 0 0,9-3 0,-14 6 0,0 1 0,1-1 0,-1 1 0,1 0 0,-1 0 0,1 0 0,-1 0 0,1 0 0,-1 0 0,1 0 0,-1 0 0,1 0 0,-1 1 0,1-1 0,-1 1 0,0-1 0,1 1 0,-1 0 0,0-1 0,3 2 0,-2 1 0,1-1 0,-1 1 0,0 0 0,1 0 0,-1 0 0,0 0 0,-1 0 0,1 0 0,0 0 0,-1 1 0,0-1 0,1 4 0,11 43 0,-2 1 0,5 66 0,-9-57 0,21 81 0,-27-134 0,1 1 0,1-1 0,0 0 0,0 0 0,0-1 0,6 10 0,-8-15 0,0 0 0,0 0 0,0 0 0,-1 0 0,1 0 0,0-1 0,0 1 0,0 0 0,0 0 0,0-1 0,0 1 0,1-1 0,-1 1 0,0-1 0,0 0 0,0 1 0,0-1 0,1 0 0,-1 0 0,0 0 0,0 0 0,1 0 0,-1 0 0,0 0 0,0 0 0,0 0 0,1-1 0,-1 1 0,0 0 0,0-1 0,0 1 0,0-1 0,0 1 0,1-1 0,-1 0 0,0 1 0,0-1 0,-1 0 0,1 0 0,0 0 0,0 1 0,0-1 0,0 0 0,0-2 0,39-47 0,-35 41 0,0 1 0,1-1 0,1 1 0,-1 1 0,1-1 0,1 1 0,-1 1 0,1-1 0,0 1 0,14-8 0,-10 9 0,-1-1 0,0-1 0,-1 0 0,1 0 0,-2-1 0,1-1 0,-1 0 0,9-10 0,7-13 0,25-39 0,-39 55 0,168-274 0,-173 281 0,26-36 0,-30 43 0,0-1 0,0 1 0,0 0 0,0 0 0,0 0 0,1 1 0,-1-1 0,0 0 0,1 1 0,0 0 0,-1-1 0,1 1 0,0 0 0,3-1 0,-4 2 0,-1 1 0,1-1 0,-1 0 0,0 0 0,1 1 0,-1-1 0,1 0 0,-1 1 0,0-1 0,1 1 0,-1 0 0,0 0 0,1-1 0,-1 1 0,0 0 0,0 0 0,0 0 0,0 0 0,0 0 0,0 0 0,0 1 0,0-1 0,0 0 0,-1 0 0,1 1 0,1 2 0,13 42 0,-14-43 0,34 206 0,-28-151 0,2-1 0,31 107 0,-35-153 0,0 0 0,0-1 0,1 1 0,14 17 0,-14-21 0,0 2 0,-1-1 0,1 1 0,-2 0 0,1 0 0,-1 0 0,4 13 0,30 129-1365,-30-124-5461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4670 24575,'10'9'0,"1"-1"0,0 0 0,0 0 0,1-1 0,20 9 0,-16-8 0,-1 1 0,24 16 0,182 125 0,-146-104 0,87 71 0,-120-86 0,1-1 0,76 39 0,-72-45 0,-2 3 0,67 51 0,-71-47 0,77 43 0,-28-19 0,-69-41 0,38 26 0,2-3 0,81 38 0,-92-57 0,52 12 0,-3-1 0,118 38 0,87 31 0,-295-95 0,347 120 0,-247-91 0,150 24 0,411 41 0,-24-2 0,-562-91 0,0-3 0,125-15 0,-133 8 0,255-35 0,-69 6 0,-228 30 0,-1-2 0,-1-1 0,0-1 0,59-27 0,-32 12 0,367-101 0,-101 35 0,-276 74 0,155-56 0,33-21 0,-72 31 0,202-108 0,131-145 0,-26-36 0,-219 147 0,-10-12 0,215-248 0,-145 133 0,188-208 0,-138 88 0,-291 339 0,-22 31 0,-20 33 0,-17 27 0,1 0 0,0 1 0,23-24 0,252-241 0,78-78 0,-168 125 0,-25 28 0,-90 114 0,132-198 0,-128 170 0,-52 76 0,48-83 0,-50 75 0,2 1 0,48-56 0,25-35 0,-47 70 110,-24 34-1585,-29 30-5351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1F222-642C-4F54-AEE7-B00FE6696E2C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C73B-E394-43C7-9667-7826A6CB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C73B-E394-43C7-9667-7826A6CB0F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AC5-2673-6F54-D72B-92E9C9C5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23353-6F88-3429-85C4-664DF92B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F153-C305-9EE7-9D85-FCBEC2FB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4549-BF12-7497-B99D-5139C070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F10B-8B2D-85E4-1781-D06D700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4EC4-DAE2-DB90-A149-136F8AE3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C14D-E9BD-604E-4C1C-64AC4A43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1E4E4-D751-6C50-C890-D0CF23E1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E681-43E1-A883-E787-E6A31F5A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F09C-7D1F-4769-A9DA-87CAAFA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70349-612E-9F24-E135-63915C1D3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4BF9F-F521-BABD-820E-A366CA09A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7C9A-19DE-FE58-5AE0-C64CB566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ADF65-39CA-246F-269D-AAA3196F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6C2E-DB05-B9DC-F8AE-4E3D5814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D50-9550-FAA9-DDFC-E984A82E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E18C-88EE-F012-B36C-E940250B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2B-A43E-391D-678A-26C5C9F8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DB6B-643A-BA1C-4D2E-39765C27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C454-378A-D496-5505-37AAA9AD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F8CD-413D-17B5-3FE4-858161C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AD1-CF26-3A66-ADA0-EC3F80E1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815F-54D4-5F17-5A72-C433C4DB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9BC4-CE3C-4BA8-7591-605F557F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79D0-297C-F995-76A8-83E857B8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C914-886B-A5A1-E331-0D54650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6606-DB10-3F98-2FA9-C3A23FFFB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7D96-2752-BE49-1F9E-F3C1CDC0E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6D7BA-1298-5B6C-5FF7-EE0C8784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FBD4C-239A-F71B-9FAA-B241E4D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5A1F9-1F13-6C03-99BB-238384B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4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C647-B125-1F47-1224-417E9779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78C7-77A5-27B1-422E-F49834177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6F57D-8DE8-1B3F-2718-4B80EE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C25-BB24-BAD0-3AD8-4613D71F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E3242-E1C6-6878-4D7F-CFF72471A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6564-21B3-D73F-8E86-943135DF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55824-4E03-F960-CAEE-B1C3DBAF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BCDE5-07EF-8BD6-27DF-FA51A57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AAF-041D-362C-507B-B3EDADB0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EF683-E704-5958-3AD8-13FDCC34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6FB12-D521-C9E4-1A0C-9F667E9A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2B268-F820-BA58-DAE9-DEB76C7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CA061-E046-2F03-00E4-63018EFC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D0728-0EDA-8793-A0F5-FB7DE73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8A983-77F7-3C26-0502-945B25D3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84F3-81F9-CE2C-6DDB-27673A08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5C4-6CF3-2538-BF22-457CB0C6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3FBA-71C5-5CF6-15F2-1B3811F2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D4226-5801-6034-AA8D-9693CE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785F3-592C-AD5E-3406-C36A560B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4230-C7F6-3D29-9CFA-563A8EBD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7EB-2B15-C861-842B-3DB245F2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FBBF-EE7C-AB31-BC0E-2BBC0D6D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AEC2-D53E-AA1D-0609-5BA8CB3C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E7DF-46E8-4281-94A0-529D0C61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F39F-3BAF-6AF6-5FD2-7C08465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CDC67-B86A-551A-807B-0ECC6C3C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071B9-3BF9-1FD1-0E2A-573D5BE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39A9-42F3-D9ED-C5A1-290B3F60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1E14-476E-C21E-EED7-582F24960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69CC-EC8E-434C-9470-E3702B76DDB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4060-E8A6-A272-08B3-385A96120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C986-BDD5-4D26-F8DC-05F1B89E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12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3. Linear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B322-2CA5-3CFD-4B80-13429917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691BF4-507C-8219-C4D5-FC6BD3D71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18374"/>
              </p:ext>
            </p:extLst>
          </p:nvPr>
        </p:nvGraphicFramePr>
        <p:xfrm>
          <a:off x="838200" y="169068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14:cNvPr>
              <p14:cNvContentPartPr/>
              <p14:nvPr/>
            </p14:nvContentPartPr>
            <p14:xfrm>
              <a:off x="1642103" y="2068242"/>
              <a:ext cx="4597200" cy="199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103" y="2059602"/>
                <a:ext cx="46148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14:cNvPr>
              <p14:cNvContentPartPr/>
              <p14:nvPr/>
            </p14:nvContentPartPr>
            <p14:xfrm>
              <a:off x="1659743" y="2049522"/>
              <a:ext cx="4523760" cy="56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1103" y="2040522"/>
                <a:ext cx="4541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14:cNvPr>
              <p14:cNvContentPartPr/>
              <p14:nvPr/>
            </p14:nvContentPartPr>
            <p14:xfrm>
              <a:off x="1615463" y="2050602"/>
              <a:ext cx="4790520" cy="158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6823" y="2041602"/>
                <a:ext cx="480816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14:cNvPr>
              <p14:cNvContentPartPr/>
              <p14:nvPr/>
            </p14:nvContentPartPr>
            <p14:xfrm>
              <a:off x="1624103" y="378402"/>
              <a:ext cx="4578120" cy="227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5463" y="369762"/>
                <a:ext cx="4595760" cy="22928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字方塊 69">
            <a:extLst>
              <a:ext uri="{FF2B5EF4-FFF2-40B4-BE49-F238E27FC236}">
                <a16:creationId xmlns:a16="http://schemas.microsoft.com/office/drawing/2014/main" id="{5487DF31-B036-79E7-92B0-3716588EF7F0}"/>
              </a:ext>
            </a:extLst>
          </p:cNvPr>
          <p:cNvSpPr txBox="1"/>
          <p:nvPr/>
        </p:nvSpPr>
        <p:spPr>
          <a:xfrm>
            <a:off x="838200" y="4764450"/>
            <a:ext cx="1125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To diagnose optimization problems, it's useful to look at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training curves</a:t>
            </a:r>
            <a:r>
              <a:rPr lang="en-US" altLang="zh-TW" sz="2400" dirty="0">
                <a:ea typeface="Cambria Math" panose="02040503050406030204" pitchFamily="18" charset="0"/>
              </a:rPr>
              <a:t>: plot the training cost as a function of iteration.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Warning: in general, it's very hard to tell from the training curves whether an optimizer has converged. They can reveal major problems, but they can't guarantee convergence.</a:t>
            </a:r>
            <a:endParaRPr lang="en-US" altLang="zh-TW" sz="2400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/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blipFill>
                <a:blip r:embed="rId11"/>
                <a:stretch>
                  <a:fillRect t="-10526" r="-583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/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</p:txBody>
          </p:sp>
        </mc:Choice>
        <mc:Fallback xmlns="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blipFill>
                <a:blip r:embed="rId12"/>
                <a:stretch>
                  <a:fillRect t="-10526" r="-50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/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algn="just"/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blipFill>
                <a:blip r:embed="rId13"/>
                <a:stretch>
                  <a:fillRect l="-6122" t="-5882" r="-408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/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blipFill>
                <a:blip r:embed="rId14"/>
                <a:stretch>
                  <a:fillRect t="-10526" r="-55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60336B-B8EC-8B4C-96FA-3E2D3F648775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979971" y="1884860"/>
            <a:ext cx="1063235" cy="6264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0BE468-BB2C-FF08-1146-93BDB3427C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375307" y="3952051"/>
            <a:ext cx="922630" cy="89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B970FB-BD78-9701-D097-7EBA6A82116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5307" y="2871218"/>
            <a:ext cx="739397" cy="35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7F6772-30BF-C9BC-F3A6-7C0220BB9066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606473" y="918839"/>
            <a:ext cx="1573650" cy="282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DE3C08B-3DAF-30C9-2A98-E8B6052A25E0}"/>
                  </a:ext>
                </a:extLst>
              </p:cNvPr>
              <p:cNvSpPr txBox="1"/>
              <p:nvPr/>
            </p:nvSpPr>
            <p:spPr>
              <a:xfrm>
                <a:off x="6096001" y="4282882"/>
                <a:ext cx="4119238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DE3C08B-3DAF-30C9-2A98-E8B6052A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4282882"/>
                <a:ext cx="4119238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3161141-E56A-0334-ED24-6F82BDA3280A}"/>
                  </a:ext>
                </a:extLst>
              </p:cNvPr>
              <p:cNvSpPr txBox="1"/>
              <p:nvPr/>
            </p:nvSpPr>
            <p:spPr>
              <a:xfrm>
                <a:off x="6096000" y="5564258"/>
                <a:ext cx="3755253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3161141-E56A-0334-ED24-6F82BDA32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64258"/>
                <a:ext cx="375525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C2E46-5465-D9CA-CB9F-937436A0F2FA}"/>
                  </a:ext>
                </a:extLst>
              </p:cNvPr>
              <p:cNvSpPr txBox="1"/>
              <p:nvPr/>
            </p:nvSpPr>
            <p:spPr>
              <a:xfrm>
                <a:off x="10007724" y="4677862"/>
                <a:ext cx="41503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C2E46-5465-D9CA-CB9F-937436A0F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724" y="4677862"/>
                <a:ext cx="415031" cy="491417"/>
              </a:xfrm>
              <a:prstGeom prst="rect">
                <a:avLst/>
              </a:prstGeom>
              <a:blipFill>
                <a:blip r:embed="rId4"/>
                <a:stretch>
                  <a:fillRect r="-4412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4EB8B-8A8E-D23C-B1EB-F7B1412B8056}"/>
                  </a:ext>
                </a:extLst>
              </p:cNvPr>
              <p:cNvSpPr txBox="1"/>
              <p:nvPr/>
            </p:nvSpPr>
            <p:spPr>
              <a:xfrm>
                <a:off x="9759148" y="5974114"/>
                <a:ext cx="4150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4EB8B-8A8E-D23C-B1EB-F7B1412B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148" y="5974114"/>
                <a:ext cx="4150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/>
              <p:nvPr/>
            </p:nvSpPr>
            <p:spPr>
              <a:xfrm>
                <a:off x="838201" y="3429000"/>
                <a:ext cx="2340005" cy="899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429000"/>
                <a:ext cx="2340005" cy="899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889200" cy="138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889200" cy="1387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302B8200-452B-3D1A-6F68-7E7354A06249}"/>
                  </a:ext>
                </a:extLst>
              </p:cNvPr>
              <p:cNvSpPr txBox="1"/>
              <p:nvPr/>
            </p:nvSpPr>
            <p:spPr>
              <a:xfrm>
                <a:off x="838201" y="5135005"/>
                <a:ext cx="2055920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302B8200-452B-3D1A-6F68-7E7354A0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135005"/>
                <a:ext cx="2055920" cy="858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0E0682FE-D59D-AA17-C390-F102AE3283E8}"/>
                  </a:ext>
                </a:extLst>
              </p:cNvPr>
              <p:cNvSpPr txBox="1"/>
              <p:nvPr/>
            </p:nvSpPr>
            <p:spPr>
              <a:xfrm>
                <a:off x="6096000" y="3429000"/>
                <a:ext cx="3261064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0E0682FE-D59D-AA17-C390-F102AE328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3261064" cy="857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69142-340E-2B3C-5F24-77F25C8D6BE6}"/>
                  </a:ext>
                </a:extLst>
              </p:cNvPr>
              <p:cNvSpPr txBox="1"/>
              <p:nvPr/>
            </p:nvSpPr>
            <p:spPr>
              <a:xfrm>
                <a:off x="9199117" y="3628498"/>
                <a:ext cx="9750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69142-340E-2B3C-5F24-77F25C8D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117" y="3628498"/>
                <a:ext cx="975062" cy="461665"/>
              </a:xfrm>
              <a:prstGeom prst="rect">
                <a:avLst/>
              </a:prstGeom>
              <a:blipFill>
                <a:blip r:embed="rId10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F6FD2-009F-8D6F-19B9-448A94483A38}"/>
                  </a:ext>
                </a:extLst>
              </p:cNvPr>
              <p:cNvSpPr txBox="1"/>
              <p:nvPr/>
            </p:nvSpPr>
            <p:spPr>
              <a:xfrm>
                <a:off x="2687345" y="5333424"/>
                <a:ext cx="9750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F6FD2-009F-8D6F-19B9-448A94483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45" y="5333424"/>
                <a:ext cx="975062" cy="461665"/>
              </a:xfrm>
              <a:prstGeom prst="rect">
                <a:avLst/>
              </a:prstGeom>
              <a:blipFill>
                <a:blip r:embed="rId11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/>
              <p:nvPr/>
            </p:nvSpPr>
            <p:spPr>
              <a:xfrm>
                <a:off x="2999359" y="3633093"/>
                <a:ext cx="1466108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59" y="3633093"/>
                <a:ext cx="1466108" cy="491417"/>
              </a:xfrm>
              <a:prstGeom prst="rect">
                <a:avLst/>
              </a:prstGeom>
              <a:blipFill>
                <a:blip r:embed="rId12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69">
            <a:extLst>
              <a:ext uri="{FF2B5EF4-FFF2-40B4-BE49-F238E27FC236}">
                <a16:creationId xmlns:a16="http://schemas.microsoft.com/office/drawing/2014/main" id="{5FF5939B-ED64-49DC-EBF7-071A22FCB968}"/>
              </a:ext>
            </a:extLst>
          </p:cNvPr>
          <p:cNvSpPr txBox="1"/>
          <p:nvPr/>
        </p:nvSpPr>
        <p:spPr>
          <a:xfrm>
            <a:off x="2999360" y="4538093"/>
            <a:ext cx="146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Chain rule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D492F-EB50-9733-D288-C0CCFECAE1FD}"/>
              </a:ext>
            </a:extLst>
          </p:cNvPr>
          <p:cNvSpPr/>
          <p:nvPr/>
        </p:nvSpPr>
        <p:spPr>
          <a:xfrm>
            <a:off x="1749004" y="3472761"/>
            <a:ext cx="1042839" cy="855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748232-F372-80FC-0E4E-9AA5EB8AF3AA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flipH="1" flipV="1">
            <a:off x="2270424" y="4328605"/>
            <a:ext cx="728936" cy="440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BAD64-273A-2195-C47A-6410D078F992}"/>
              </a:ext>
            </a:extLst>
          </p:cNvPr>
          <p:cNvSpPr/>
          <p:nvPr/>
        </p:nvSpPr>
        <p:spPr>
          <a:xfrm>
            <a:off x="1561498" y="5167312"/>
            <a:ext cx="975062" cy="855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1B309-733E-1DAD-0BF2-4A5749506C6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24297" y="4768926"/>
            <a:ext cx="975063" cy="3983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9DE84E7-3765-77D3-A2DF-8F6AAEDC6BFB}"/>
              </a:ext>
            </a:extLst>
          </p:cNvPr>
          <p:cNvSpPr/>
          <p:nvPr/>
        </p:nvSpPr>
        <p:spPr>
          <a:xfrm>
            <a:off x="2975869" y="2131009"/>
            <a:ext cx="1051449" cy="56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0D24-C667-F0B8-98DC-BCCEDF1D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/>
              <p:nvPr/>
            </p:nvSpPr>
            <p:spPr>
              <a:xfrm>
                <a:off x="838200" y="3848026"/>
                <a:ext cx="56336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48026"/>
                <a:ext cx="563362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/>
              <p:nvPr/>
            </p:nvSpPr>
            <p:spPr>
              <a:xfrm>
                <a:off x="838200" y="5124673"/>
                <a:ext cx="487014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4673"/>
                <a:ext cx="487014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69">
            <a:extLst>
              <a:ext uri="{FF2B5EF4-FFF2-40B4-BE49-F238E27FC236}">
                <a16:creationId xmlns:a16="http://schemas.microsoft.com/office/drawing/2014/main" id="{F55E4B3C-F0F0-5267-800F-D0AD277C40B0}"/>
              </a:ext>
            </a:extLst>
          </p:cNvPr>
          <p:cNvSpPr txBox="1"/>
          <p:nvPr/>
        </p:nvSpPr>
        <p:spPr>
          <a:xfrm>
            <a:off x="838200" y="3240536"/>
            <a:ext cx="574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Use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linearity</a:t>
            </a:r>
            <a:r>
              <a:rPr lang="en-US" altLang="zh-TW" sz="2400" dirty="0">
                <a:ea typeface="Cambria Math" panose="02040503050406030204" pitchFamily="18" charset="0"/>
              </a:rPr>
              <a:t> and average over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/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225B2297-70A6-F226-895D-25B7DFD99EA6}"/>
              </a:ext>
            </a:extLst>
          </p:cNvPr>
          <p:cNvSpPr txBox="1"/>
          <p:nvPr/>
        </p:nvSpPr>
        <p:spPr>
          <a:xfrm>
            <a:off x="7244178" y="3240536"/>
            <a:ext cx="364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This is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3559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816A-E67A-E4AE-CE08-EFAB7651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8DDBC-5902-3CA0-9B09-D311BDB10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50169"/>
            <a:ext cx="3657600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C980E-5656-6694-C7F2-BBEFA6A8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928049" cy="3200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32A8C-FFD4-3520-7A30-94D00931EB96}"/>
              </a:ext>
            </a:extLst>
          </p:cNvPr>
          <p:cNvCxnSpPr>
            <a:cxnSpLocks/>
          </p:cNvCxnSpPr>
          <p:nvPr/>
        </p:nvCxnSpPr>
        <p:spPr>
          <a:xfrm flipH="1">
            <a:off x="9747682" y="3016251"/>
            <a:ext cx="165969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8382BA-DEA2-E3A2-82F7-5FF4E6057F8F}"/>
              </a:ext>
            </a:extLst>
          </p:cNvPr>
          <p:cNvCxnSpPr>
            <a:cxnSpLocks/>
          </p:cNvCxnSpPr>
          <p:nvPr/>
        </p:nvCxnSpPr>
        <p:spPr>
          <a:xfrm flipH="1">
            <a:off x="9608344" y="3178969"/>
            <a:ext cx="139338" cy="1857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93331-0FF9-9822-5C81-354B05D50CBC}"/>
              </a:ext>
            </a:extLst>
          </p:cNvPr>
          <p:cNvCxnSpPr>
            <a:cxnSpLocks/>
          </p:cNvCxnSpPr>
          <p:nvPr/>
        </p:nvCxnSpPr>
        <p:spPr>
          <a:xfrm flipH="1">
            <a:off x="9465469" y="3364706"/>
            <a:ext cx="146692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C94C8-7C9B-64D9-4090-0F4B00BC69EE}"/>
              </a:ext>
            </a:extLst>
          </p:cNvPr>
          <p:cNvCxnSpPr>
            <a:cxnSpLocks/>
          </p:cNvCxnSpPr>
          <p:nvPr/>
        </p:nvCxnSpPr>
        <p:spPr>
          <a:xfrm flipH="1">
            <a:off x="9305925" y="3519488"/>
            <a:ext cx="159544" cy="157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4EEFB-859E-9D77-26FF-1825BE0E8971}"/>
              </a:ext>
            </a:extLst>
          </p:cNvPr>
          <p:cNvCxnSpPr>
            <a:cxnSpLocks/>
          </p:cNvCxnSpPr>
          <p:nvPr/>
        </p:nvCxnSpPr>
        <p:spPr>
          <a:xfrm flipH="1">
            <a:off x="9127331" y="3676649"/>
            <a:ext cx="178594" cy="33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EA18D-A48E-819E-54CA-1E41F169058F}"/>
              </a:ext>
            </a:extLst>
          </p:cNvPr>
          <p:cNvCxnSpPr>
            <a:cxnSpLocks/>
          </p:cNvCxnSpPr>
          <p:nvPr/>
        </p:nvCxnSpPr>
        <p:spPr>
          <a:xfrm flipH="1">
            <a:off x="8651230" y="2272110"/>
            <a:ext cx="165969" cy="1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D4211F-4611-C925-920D-328E52255F3B}"/>
              </a:ext>
            </a:extLst>
          </p:cNvPr>
          <p:cNvCxnSpPr>
            <a:cxnSpLocks/>
          </p:cNvCxnSpPr>
          <p:nvPr/>
        </p:nvCxnSpPr>
        <p:spPr>
          <a:xfrm flipH="1">
            <a:off x="8534400" y="2434828"/>
            <a:ext cx="116830" cy="184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028C2-5EFA-4877-1328-D872AC8EC4AC}"/>
              </a:ext>
            </a:extLst>
          </p:cNvPr>
          <p:cNvCxnSpPr>
            <a:cxnSpLocks/>
          </p:cNvCxnSpPr>
          <p:nvPr/>
        </p:nvCxnSpPr>
        <p:spPr>
          <a:xfrm flipH="1">
            <a:off x="8355806" y="2619375"/>
            <a:ext cx="178594" cy="97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E668F6-E3F4-A1B5-E600-74316B42EF94}"/>
              </a:ext>
            </a:extLst>
          </p:cNvPr>
          <p:cNvCxnSpPr>
            <a:cxnSpLocks/>
          </p:cNvCxnSpPr>
          <p:nvPr/>
        </p:nvCxnSpPr>
        <p:spPr>
          <a:xfrm flipH="1">
            <a:off x="8155781" y="2717006"/>
            <a:ext cx="200025" cy="92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EB4A3F-77AB-9F79-7990-33D0D6B3A9E5}"/>
              </a:ext>
            </a:extLst>
          </p:cNvPr>
          <p:cNvCxnSpPr>
            <a:cxnSpLocks/>
          </p:cNvCxnSpPr>
          <p:nvPr/>
        </p:nvCxnSpPr>
        <p:spPr>
          <a:xfrm flipH="1">
            <a:off x="7918450" y="2809875"/>
            <a:ext cx="237331" cy="73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3D0502CF-F8C3-334D-F934-D5E6482D36C4}"/>
              </a:ext>
            </a:extLst>
          </p:cNvPr>
          <p:cNvSpPr txBox="1"/>
          <p:nvPr/>
        </p:nvSpPr>
        <p:spPr>
          <a:xfrm>
            <a:off x="5692140" y="4805809"/>
            <a:ext cx="210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Local minimum</a:t>
            </a: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244A65A0-D463-A2F3-3A91-762D5CEA6984}"/>
              </a:ext>
            </a:extLst>
          </p:cNvPr>
          <p:cNvSpPr txBox="1"/>
          <p:nvPr/>
        </p:nvSpPr>
        <p:spPr>
          <a:xfrm>
            <a:off x="8886613" y="5209687"/>
            <a:ext cx="228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Global minimum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0BE4E6-C1C3-80B0-1ED8-AEF0C1B3B0E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744852" y="2956560"/>
            <a:ext cx="1052712" cy="1849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8B80CC-58A5-B659-3C95-4283F672E35F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9182100" y="3779520"/>
            <a:ext cx="849431" cy="1430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69">
            <a:extLst>
              <a:ext uri="{FF2B5EF4-FFF2-40B4-BE49-F238E27FC236}">
                <a16:creationId xmlns:a16="http://schemas.microsoft.com/office/drawing/2014/main" id="{BE20A93D-6522-31D2-6C2A-6A42A5154BD5}"/>
              </a:ext>
            </a:extLst>
          </p:cNvPr>
          <p:cNvSpPr txBox="1"/>
          <p:nvPr/>
        </p:nvSpPr>
        <p:spPr>
          <a:xfrm>
            <a:off x="838200" y="4805809"/>
            <a:ext cx="4516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Gradient Descent is not ensured to find the optimal point</a:t>
            </a:r>
            <a:endParaRPr lang="en-US" altLang="zh-TW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3747655" y="1693187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6161102" y="2476235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7035875" y="172904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6909258" y="2190710"/>
            <a:ext cx="692817" cy="2855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Randomly i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nitialize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Input dataset into model to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by Gradient Descent.</a:t>
                </a: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blipFill>
                <a:blip r:embed="rId4"/>
                <a:stretch>
                  <a:fillRect l="-2607" t="-2111" r="-2980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/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59496A27-67B3-5137-B214-9C406D5C4CA5}"/>
              </a:ext>
            </a:extLst>
          </p:cNvPr>
          <p:cNvSpPr txBox="1"/>
          <p:nvPr/>
        </p:nvSpPr>
        <p:spPr>
          <a:xfrm>
            <a:off x="4793204" y="3429000"/>
            <a:ext cx="17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Optimization</a:t>
            </a:r>
          </a:p>
        </p:txBody>
      </p: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88353C9C-9BDA-CD36-74E8-3EF811CB2D97}"/>
              </a:ext>
            </a:extLst>
          </p:cNvPr>
          <p:cNvSpPr txBox="1"/>
          <p:nvPr/>
        </p:nvSpPr>
        <p:spPr>
          <a:xfrm>
            <a:off x="9426449" y="1723852"/>
            <a:ext cx="2300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5623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592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−200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+2.2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blipFill>
                <a:blip r:embed="rId3"/>
                <a:stretch>
                  <a:fillRect l="-61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/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9477.2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/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4392B3E-98B4-203F-11F7-C59BD1451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372" y="3570530"/>
            <a:ext cx="3905795" cy="3077004"/>
          </a:xfrm>
          <a:prstGeom prst="rect">
            <a:avLst/>
          </a:prstGeom>
        </p:spPr>
      </p:pic>
      <p:sp>
        <p:nvSpPr>
          <p:cNvPr id="23" name="文字方塊 69">
            <a:extLst>
              <a:ext uri="{FF2B5EF4-FFF2-40B4-BE49-F238E27FC236}">
                <a16:creationId xmlns:a16="http://schemas.microsoft.com/office/drawing/2014/main" id="{60B88FF1-7D82-615F-0E97-BCCF96F5E709}"/>
              </a:ext>
            </a:extLst>
          </p:cNvPr>
          <p:cNvSpPr txBox="1"/>
          <p:nvPr/>
        </p:nvSpPr>
        <p:spPr>
          <a:xfrm rot="19025017">
            <a:off x="2964629" y="4839494"/>
            <a:ext cx="15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Of course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D2B2F2-DD1A-F35B-3B20-A4AB08068055}"/>
              </a:ext>
            </a:extLst>
          </p:cNvPr>
          <p:cNvCxnSpPr>
            <a:cxnSpLocks/>
            <a:stCxn id="23" idx="2"/>
            <a:endCxn id="22" idx="1"/>
          </p:cNvCxnSpPr>
          <p:nvPr/>
        </p:nvCxnSpPr>
        <p:spPr>
          <a:xfrm flipV="1">
            <a:off x="3911246" y="5109032"/>
            <a:ext cx="1069126" cy="130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B652-D827-F0CF-B862-42B0C69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F2EED-D095-6DCD-5DFE-4ABEB44B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072"/>
            <a:ext cx="292037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/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/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/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8" t="-4762" r="-101255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F560583-C1A8-5D07-0CAB-E1205EE3C65A}"/>
              </a:ext>
            </a:extLst>
          </p:cNvPr>
          <p:cNvSpPr/>
          <p:nvPr/>
        </p:nvSpPr>
        <p:spPr>
          <a:xfrm>
            <a:off x="9721724" y="612812"/>
            <a:ext cx="556132" cy="346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5010F0-A1DC-F29E-3517-C2FFA9EFE814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8942560" y="2345042"/>
            <a:ext cx="7791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9">
            <a:extLst>
              <a:ext uri="{FF2B5EF4-FFF2-40B4-BE49-F238E27FC236}">
                <a16:creationId xmlns:a16="http://schemas.microsoft.com/office/drawing/2014/main" id="{5ED93BF8-3498-28F6-E472-DDC54388A194}"/>
              </a:ext>
            </a:extLst>
          </p:cNvPr>
          <p:cNvSpPr txBox="1"/>
          <p:nvPr/>
        </p:nvSpPr>
        <p:spPr>
          <a:xfrm>
            <a:off x="7363688" y="1744877"/>
            <a:ext cx="157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Normalize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along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columns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F9FC3-A412-C6D6-09D2-8D41DF496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86" y="4077272"/>
            <a:ext cx="300867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C0CFF-FC84-2846-5D43-23568EAD5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07" y="4086240"/>
            <a:ext cx="300867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43E4C-3F71-4CA0-143A-137CDB7783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586" y="1343040"/>
            <a:ext cx="30086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1CE-65B7-C2B9-0DD9-A9B31B72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 it works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FD89E-54F4-E99B-CB4F-EA579BE7C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066241"/>
              </p:ext>
            </p:extLst>
          </p:nvPr>
        </p:nvGraphicFramePr>
        <p:xfrm>
          <a:off x="838200" y="1690687"/>
          <a:ext cx="5122945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897D46-4832-ADA2-D349-5C040960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1690687"/>
            <a:ext cx="2945662" cy="2320607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53CDBA-2573-4081-0153-ED7B99083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83680"/>
              </p:ext>
            </p:extLst>
          </p:nvPr>
        </p:nvGraphicFramePr>
        <p:xfrm>
          <a:off x="838200" y="4251007"/>
          <a:ext cx="512064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C8BFE74-8E25-ABB2-1575-F92F7B25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245" y="4251007"/>
            <a:ext cx="2725686" cy="2560320"/>
          </a:xfrm>
          <a:prstGeom prst="rect">
            <a:avLst/>
          </a:prstGeom>
        </p:spPr>
      </p:pic>
      <p:sp>
        <p:nvSpPr>
          <p:cNvPr id="11" name="文字方塊 69">
            <a:extLst>
              <a:ext uri="{FF2B5EF4-FFF2-40B4-BE49-F238E27FC236}">
                <a16:creationId xmlns:a16="http://schemas.microsoft.com/office/drawing/2014/main" id="{EA27E483-3D49-111B-BA0E-3587FA6AA604}"/>
              </a:ext>
            </a:extLst>
          </p:cNvPr>
          <p:cNvSpPr txBox="1"/>
          <p:nvPr/>
        </p:nvSpPr>
        <p:spPr>
          <a:xfrm>
            <a:off x="5803012" y="3410297"/>
            <a:ext cx="182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Their shapes are the same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305597-02B1-CCAE-BBE9-B4ECCC88FF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60520" y="2725252"/>
            <a:ext cx="1642492" cy="11005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1A63B1-66D2-6FB6-858D-BBB93F1F071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88536" y="3825796"/>
            <a:ext cx="1514476" cy="8407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/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</a:rPr>
                  <a:t>Remember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to normalize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when predicting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blipFill>
                <a:blip r:embed="rId6"/>
                <a:stretch>
                  <a:fillRect l="-1007" t="-5882" r="-259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F409-CB97-7350-D5F3-535427BA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*Alternative Optimizer: 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/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blipFill>
                <a:blip r:embed="rId2"/>
                <a:stretch>
                  <a:fillRect l="-114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/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blipFill>
                <a:blip r:embed="rId4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/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blipFill>
                <a:blip r:embed="rId5"/>
                <a:stretch>
                  <a:fillRect l="-260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/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Let us forget the cost function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wish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Yet, there is no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Instead, we find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blipFill>
                <a:blip r:embed="rId6"/>
                <a:stretch>
                  <a:fillRect l="-1655" t="-3042" b="-5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column space</a:t>
                </a:r>
                <a:r>
                  <a:rPr lang="en-US" altLang="zh-TW" sz="2400" dirty="0"/>
                  <a:t> of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blipFill>
                <a:blip r:embed="rId7"/>
                <a:stretch>
                  <a:fillRect l="-14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/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/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654E89-7D00-2F65-108D-D16F9DACA94F}"/>
              </a:ext>
            </a:extLst>
          </p:cNvPr>
          <p:cNvCxnSpPr>
            <a:cxnSpLocks/>
          </p:cNvCxnSpPr>
          <p:nvPr/>
        </p:nvCxnSpPr>
        <p:spPr>
          <a:xfrm flipV="1">
            <a:off x="8791778" y="4598245"/>
            <a:ext cx="1594104" cy="599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FDD980-1336-5F1D-2482-26FE03CBE2BA}"/>
              </a:ext>
            </a:extLst>
          </p:cNvPr>
          <p:cNvCxnSpPr>
            <a:cxnSpLocks/>
          </p:cNvCxnSpPr>
          <p:nvPr/>
        </p:nvCxnSpPr>
        <p:spPr>
          <a:xfrm>
            <a:off x="8791778" y="5197612"/>
            <a:ext cx="1709928" cy="502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02339-ADC9-57DE-1E90-D4DDFD4C608F}"/>
              </a:ext>
            </a:extLst>
          </p:cNvPr>
          <p:cNvSpPr/>
          <p:nvPr/>
        </p:nvSpPr>
        <p:spPr>
          <a:xfrm>
            <a:off x="8552510" y="3990981"/>
            <a:ext cx="3087802" cy="2413262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/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blipFill>
                <a:blip r:embed="rId10"/>
                <a:stretch>
                  <a:fillRect r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/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blipFill>
                <a:blip r:embed="rId11"/>
                <a:stretch>
                  <a:fillRect l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A886A-D717-3BDA-FAEB-E10058F57604}"/>
              </a:ext>
            </a:extLst>
          </p:cNvPr>
          <p:cNvCxnSpPr>
            <a:cxnSpLocks/>
          </p:cNvCxnSpPr>
          <p:nvPr/>
        </p:nvCxnSpPr>
        <p:spPr>
          <a:xfrm flipV="1">
            <a:off x="8791778" y="4080163"/>
            <a:ext cx="1144074" cy="1117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/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blipFill>
                <a:blip r:embed="rId12"/>
                <a:stretch>
                  <a:fillRect l="-6667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/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A0A9BB-6AD3-1884-3B85-014A2382B194}"/>
              </a:ext>
            </a:extLst>
          </p:cNvPr>
          <p:cNvCxnSpPr>
            <a:cxnSpLocks/>
          </p:cNvCxnSpPr>
          <p:nvPr/>
        </p:nvCxnSpPr>
        <p:spPr>
          <a:xfrm flipV="1">
            <a:off x="8791778" y="5114739"/>
            <a:ext cx="1144074" cy="72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D890A8-9BCC-6CCF-0044-5754E6F2F94E}"/>
              </a:ext>
            </a:extLst>
          </p:cNvPr>
          <p:cNvCxnSpPr>
            <a:cxnSpLocks/>
          </p:cNvCxnSpPr>
          <p:nvPr/>
        </p:nvCxnSpPr>
        <p:spPr>
          <a:xfrm flipH="1">
            <a:off x="9926510" y="4095325"/>
            <a:ext cx="9342" cy="10194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/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blipFill>
                <a:blip r:embed="rId14"/>
                <a:stretch>
                  <a:fillRect b="-4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/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blipFill>
                <a:blip r:embed="rId15"/>
                <a:stretch>
                  <a:fillRect l="-1515" t="-5333" r="-1060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 animBg="1"/>
      <p:bldP spid="29" grpId="0"/>
      <p:bldP spid="30" grpId="0"/>
      <p:bldP spid="35" grpId="0"/>
      <p:bldP spid="36" grpId="0"/>
      <p:bldP spid="44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9784-0FE0-E4D4-6045-3387FB66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en-US" dirty="0"/>
              <a:t>GD vs. LSM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GD can be applied to a much broader set of models</a:t>
                </a:r>
              </a:p>
              <a:p>
                <a:r>
                  <a:rPr lang="en-US" dirty="0"/>
                  <a:t>GD can be easier to implement than direct solutions</a:t>
                </a:r>
              </a:p>
              <a:p>
                <a:r>
                  <a:rPr lang="en-US" dirty="0"/>
                  <a:t>For regression in high-dimensional space, GD is more efficient than direct 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not ensured to have the inverse matrix</a:t>
                </a:r>
              </a:p>
              <a:p>
                <a:pPr lvl="1"/>
                <a:r>
                  <a:rPr lang="en-US" dirty="0"/>
                  <a:t>Matrix inversion is 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Each GD update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conclusion is </a:t>
                </a:r>
                <a:r>
                  <a:rPr lang="en-US" dirty="0">
                    <a:solidFill>
                      <a:srgbClr val="FF0000"/>
                    </a:solidFill>
                  </a:rPr>
                  <a:t>GD</a:t>
                </a:r>
                <a:r>
                  <a:rPr lang="en-US" dirty="0"/>
                  <a:t>, at least for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3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FA07-43BC-F6E2-D292-DEC56097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Housing Price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762" r="-10041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5CBD9F-648C-C6AE-5E33-E92E026D7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507335"/>
              </p:ext>
            </p:extLst>
          </p:nvPr>
        </p:nvGraphicFramePr>
        <p:xfrm>
          <a:off x="5495580" y="3419113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字方塊 69">
            <a:extLst>
              <a:ext uri="{FF2B5EF4-FFF2-40B4-BE49-F238E27FC236}">
                <a16:creationId xmlns:a16="http://schemas.microsoft.com/office/drawing/2014/main" id="{4E3A56F3-5735-2C02-80B2-F305ADCD08D9}"/>
              </a:ext>
            </a:extLst>
          </p:cNvPr>
          <p:cNvSpPr txBox="1"/>
          <p:nvPr/>
        </p:nvSpPr>
        <p:spPr>
          <a:xfrm>
            <a:off x="2290146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/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blipFill>
                <a:blip r:embed="rId4"/>
                <a:stretch>
                  <a:fillRect l="-2057" t="-2787"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59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2853-7355-3D33-A2A7-6C56C937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Linear Regression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65E2F420-EFC3-E552-1F35-FA75DC8AEDFF}"/>
              </a:ext>
            </a:extLst>
          </p:cNvPr>
          <p:cNvSpPr txBox="1"/>
          <p:nvPr/>
        </p:nvSpPr>
        <p:spPr>
          <a:xfrm>
            <a:off x="2736036" y="166232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/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prediction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bias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(or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intercept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blipFill>
                <a:blip r:embed="rId3"/>
                <a:stretch>
                  <a:fillRect l="-2194" t="-2116" r="-2351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1CB4713-A0BC-DF98-5FBF-A340C52DB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561445"/>
              </p:ext>
            </p:extLst>
          </p:nvPr>
        </p:nvGraphicFramePr>
        <p:xfrm>
          <a:off x="5821692" y="2294230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95801D-9D80-FC74-7BF9-A2BAEEC8FAC6}"/>
              </a:ext>
            </a:extLst>
          </p:cNvPr>
          <p:cNvCxnSpPr/>
          <p:nvPr/>
        </p:nvCxnSpPr>
        <p:spPr>
          <a:xfrm flipV="1">
            <a:off x="6931238" y="2395833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745E6E-E394-778D-C73E-F6A38316D4D1}"/>
              </a:ext>
            </a:extLst>
          </p:cNvPr>
          <p:cNvCxnSpPr>
            <a:cxnSpLocks/>
          </p:cNvCxnSpPr>
          <p:nvPr/>
        </p:nvCxnSpPr>
        <p:spPr>
          <a:xfrm flipV="1">
            <a:off x="6446329" y="3831111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A433F3-3FC1-23A4-72B2-7C0D2D6AD1EB}"/>
              </a:ext>
            </a:extLst>
          </p:cNvPr>
          <p:cNvCxnSpPr>
            <a:cxnSpLocks/>
          </p:cNvCxnSpPr>
          <p:nvPr/>
        </p:nvCxnSpPr>
        <p:spPr>
          <a:xfrm flipV="1">
            <a:off x="7052560" y="1749723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4B25D6-CF5F-D56D-B202-750833261F8C}"/>
              </a:ext>
            </a:extLst>
          </p:cNvPr>
          <p:cNvCxnSpPr>
            <a:cxnSpLocks/>
          </p:cNvCxnSpPr>
          <p:nvPr/>
        </p:nvCxnSpPr>
        <p:spPr>
          <a:xfrm flipV="1">
            <a:off x="7052560" y="2960985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508-A9AB-68B9-7ABA-8A6D3CF3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Linear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2AD7C1-CDAC-C2E1-2DAE-5C0CC46B3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376736"/>
              </p:ext>
            </p:extLst>
          </p:nvPr>
        </p:nvGraphicFramePr>
        <p:xfrm>
          <a:off x="838200" y="1690688"/>
          <a:ext cx="4968393" cy="253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35657A-B563-52F3-D0B1-0E4D167ECBD5}"/>
              </a:ext>
            </a:extLst>
          </p:cNvPr>
          <p:cNvCxnSpPr/>
          <p:nvPr/>
        </p:nvCxnSpPr>
        <p:spPr>
          <a:xfrm flipV="1">
            <a:off x="1502832" y="1623476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7531F3-4FB6-B039-A04B-B5DBFC2E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043" y="291821"/>
            <a:ext cx="3915507" cy="393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/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/>
                  <a:t>A line in 1-dimensional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blipFill>
                <a:blip r:embed="rId4"/>
                <a:stretch>
                  <a:fillRect l="-248" t="-219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/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A Plane in 2-dimensional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blipFill>
                <a:blip r:embed="rId5"/>
                <a:stretch>
                  <a:fillRect l="-475" t="-2190" r="-23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77FD65-EF22-890D-C537-D64E338B67BE}"/>
              </a:ext>
            </a:extLst>
          </p:cNvPr>
          <p:cNvSpPr txBox="1"/>
          <p:nvPr/>
        </p:nvSpPr>
        <p:spPr>
          <a:xfrm rot="20934463">
            <a:off x="9027151" y="2789753"/>
            <a:ext cx="141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Square 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53522-12E4-05E9-EA69-515B46AF5FC3}"/>
              </a:ext>
            </a:extLst>
          </p:cNvPr>
          <p:cNvSpPr txBox="1"/>
          <p:nvPr/>
        </p:nvSpPr>
        <p:spPr>
          <a:xfrm rot="16200000">
            <a:off x="6785316" y="520437"/>
            <a:ext cx="72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>
                <a:solidFill>
                  <a:schemeClr val="tx1"/>
                </a:solidFill>
              </a:rPr>
              <a:t>Price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9F39B-93DC-B1FE-D8D9-D7CF9C349E00}"/>
              </a:ext>
            </a:extLst>
          </p:cNvPr>
          <p:cNvSpPr txBox="1"/>
          <p:nvPr/>
        </p:nvSpPr>
        <p:spPr>
          <a:xfrm rot="488887">
            <a:off x="9026369" y="3852416"/>
            <a:ext cx="1073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/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A hyperplane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-dimensional feature space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blipFill>
                <a:blip r:embed="rId6"/>
                <a:stretch>
                  <a:fillRect l="-832" t="-2206" r="-7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9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0ECD-354A-9D9D-4E4D-4DEAF8BC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Loss/Cost Function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23DA1ECC-B76C-9B56-02D4-76A38C2F7E57}"/>
              </a:ext>
            </a:extLst>
          </p:cNvPr>
          <p:cNvSpPr txBox="1"/>
          <p:nvPr/>
        </p:nvSpPr>
        <p:spPr>
          <a:xfrm>
            <a:off x="2517305" y="1662328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/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F05E6D-215F-1241-CFC8-2790BDE45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208101"/>
              </p:ext>
            </p:extLst>
          </p:nvPr>
        </p:nvGraphicFramePr>
        <p:xfrm>
          <a:off x="6362389" y="166232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3D7879-2332-217D-C72D-E230C2F843DC}"/>
              </a:ext>
            </a:extLst>
          </p:cNvPr>
          <p:cNvCxnSpPr>
            <a:cxnSpLocks/>
          </p:cNvCxnSpPr>
          <p:nvPr/>
        </p:nvCxnSpPr>
        <p:spPr>
          <a:xfrm>
            <a:off x="7309866" y="1756741"/>
            <a:ext cx="4139184" cy="1554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1536B-76C0-C46A-B760-8C9A37CB3A8A}"/>
              </a:ext>
            </a:extLst>
          </p:cNvPr>
          <p:cNvCxnSpPr/>
          <p:nvPr/>
        </p:nvCxnSpPr>
        <p:spPr>
          <a:xfrm flipV="1">
            <a:off x="7893558" y="2000250"/>
            <a:ext cx="0" cy="13167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9FA210-21AD-249A-2ACA-CE9E6FA9B467}"/>
              </a:ext>
            </a:extLst>
          </p:cNvPr>
          <p:cNvCxnSpPr>
            <a:cxnSpLocks/>
          </p:cNvCxnSpPr>
          <p:nvPr/>
        </p:nvCxnSpPr>
        <p:spPr>
          <a:xfrm flipV="1">
            <a:off x="8230686" y="2139995"/>
            <a:ext cx="0" cy="10032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66B0E0-6FF5-1D91-BC05-9DD2F9B9A4A1}"/>
              </a:ext>
            </a:extLst>
          </p:cNvPr>
          <p:cNvCxnSpPr>
            <a:cxnSpLocks/>
          </p:cNvCxnSpPr>
          <p:nvPr/>
        </p:nvCxnSpPr>
        <p:spPr>
          <a:xfrm flipV="1">
            <a:off x="8373850" y="2181352"/>
            <a:ext cx="0" cy="82215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9C045B-C63E-E2C3-8956-3FAA407A10DC}"/>
              </a:ext>
            </a:extLst>
          </p:cNvPr>
          <p:cNvCxnSpPr>
            <a:cxnSpLocks/>
          </p:cNvCxnSpPr>
          <p:nvPr/>
        </p:nvCxnSpPr>
        <p:spPr>
          <a:xfrm flipV="1">
            <a:off x="8701741" y="2297384"/>
            <a:ext cx="0" cy="50519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779001-70BF-FF62-8473-F727D7D0C9BA}"/>
              </a:ext>
            </a:extLst>
          </p:cNvPr>
          <p:cNvCxnSpPr>
            <a:cxnSpLocks/>
          </p:cNvCxnSpPr>
          <p:nvPr/>
        </p:nvCxnSpPr>
        <p:spPr>
          <a:xfrm flipV="1">
            <a:off x="8946504" y="2370827"/>
            <a:ext cx="0" cy="2743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4E9E82-1663-A6B4-0A1A-417A2704866E}"/>
              </a:ext>
            </a:extLst>
          </p:cNvPr>
          <p:cNvCxnSpPr>
            <a:cxnSpLocks/>
          </p:cNvCxnSpPr>
          <p:nvPr/>
        </p:nvCxnSpPr>
        <p:spPr>
          <a:xfrm flipV="1">
            <a:off x="9577249" y="2412800"/>
            <a:ext cx="0" cy="18886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E701BD-5854-6777-7244-EA92D298365C}"/>
              </a:ext>
            </a:extLst>
          </p:cNvPr>
          <p:cNvCxnSpPr>
            <a:cxnSpLocks/>
          </p:cNvCxnSpPr>
          <p:nvPr/>
        </p:nvCxnSpPr>
        <p:spPr>
          <a:xfrm flipV="1">
            <a:off x="9777274" y="2361123"/>
            <a:ext cx="0" cy="280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07785-8C0D-F239-3D10-757DAAC7296F}"/>
              </a:ext>
            </a:extLst>
          </p:cNvPr>
          <p:cNvCxnSpPr>
            <a:cxnSpLocks/>
          </p:cNvCxnSpPr>
          <p:nvPr/>
        </p:nvCxnSpPr>
        <p:spPr>
          <a:xfrm flipV="1">
            <a:off x="9929674" y="2350943"/>
            <a:ext cx="0" cy="35110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3814EC-D448-9F65-D49D-C236596D029C}"/>
              </a:ext>
            </a:extLst>
          </p:cNvPr>
          <p:cNvCxnSpPr>
            <a:cxnSpLocks/>
          </p:cNvCxnSpPr>
          <p:nvPr/>
        </p:nvCxnSpPr>
        <p:spPr>
          <a:xfrm flipV="1">
            <a:off x="10082074" y="2314063"/>
            <a:ext cx="0" cy="4403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8C6771-A5AE-A95C-7CA1-4C02A9A5EB31}"/>
              </a:ext>
            </a:extLst>
          </p:cNvPr>
          <p:cNvCxnSpPr>
            <a:cxnSpLocks/>
          </p:cNvCxnSpPr>
          <p:nvPr/>
        </p:nvCxnSpPr>
        <p:spPr>
          <a:xfrm flipV="1">
            <a:off x="10310674" y="2313156"/>
            <a:ext cx="0" cy="53177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76526F-FDBA-C280-141C-017D08E7B7E2}"/>
              </a:ext>
            </a:extLst>
          </p:cNvPr>
          <p:cNvCxnSpPr>
            <a:cxnSpLocks/>
          </p:cNvCxnSpPr>
          <p:nvPr/>
        </p:nvCxnSpPr>
        <p:spPr>
          <a:xfrm flipV="1">
            <a:off x="10696436" y="2146914"/>
            <a:ext cx="0" cy="85659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/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 is just to make the calculations convenient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Cost function</a:t>
                </a:r>
                <a:r>
                  <a:rPr lang="en-US" altLang="zh-TW" sz="2400" dirty="0"/>
                  <a:t>: loss function averaged over all training samples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blipFill>
                <a:blip r:embed="rId4"/>
                <a:stretch>
                  <a:fillRect l="-1433" r="-1654" b="-7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/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1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C4E521-99D0-3AE1-E3EC-1D958CD0D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0" y="0"/>
            <a:ext cx="3604190" cy="3604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23162-7AEF-DAEC-0D5B-0253A144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930" y="341596"/>
            <a:ext cx="3115070" cy="2926080"/>
          </a:xfrm>
          <a:prstGeom prst="rect">
            <a:avLst/>
          </a:prstGeom>
        </p:spPr>
      </p:pic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1BE2790B-127A-76B3-60C6-127206FBA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209642"/>
              </p:ext>
            </p:extLst>
          </p:nvPr>
        </p:nvGraphicFramePr>
        <p:xfrm>
          <a:off x="124943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209EEA-CCBD-8B01-63BD-CEE190D0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spaces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807755D-7B50-C37C-690C-A9724A46C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55401"/>
              </p:ext>
            </p:extLst>
          </p:nvPr>
        </p:nvGraphicFramePr>
        <p:xfrm>
          <a:off x="6333780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B6ADC3-B1B6-4225-E85E-FDCAF0BF684F}"/>
              </a:ext>
            </a:extLst>
          </p:cNvPr>
          <p:cNvCxnSpPr/>
          <p:nvPr/>
        </p:nvCxnSpPr>
        <p:spPr>
          <a:xfrm flipV="1">
            <a:off x="1234490" y="3931599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516E2-FA69-8B94-0D0B-B2210D4C8EF7}"/>
              </a:ext>
            </a:extLst>
          </p:cNvPr>
          <p:cNvCxnSpPr>
            <a:cxnSpLocks/>
          </p:cNvCxnSpPr>
          <p:nvPr/>
        </p:nvCxnSpPr>
        <p:spPr>
          <a:xfrm flipV="1">
            <a:off x="832157" y="5293500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70BEEA-7A1A-C8DB-12F4-F0899C539F14}"/>
              </a:ext>
            </a:extLst>
          </p:cNvPr>
          <p:cNvCxnSpPr>
            <a:cxnSpLocks/>
          </p:cNvCxnSpPr>
          <p:nvPr/>
        </p:nvCxnSpPr>
        <p:spPr>
          <a:xfrm flipV="1">
            <a:off x="1340863" y="3322645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3AE5E4-0543-B163-EF3B-B5B8CBAF8379}"/>
              </a:ext>
            </a:extLst>
          </p:cNvPr>
          <p:cNvCxnSpPr>
            <a:cxnSpLocks/>
          </p:cNvCxnSpPr>
          <p:nvPr/>
        </p:nvCxnSpPr>
        <p:spPr>
          <a:xfrm flipV="1">
            <a:off x="1340863" y="4523996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738AC2-C61C-F38C-0568-07D8BC19B810}"/>
              </a:ext>
            </a:extLst>
          </p:cNvPr>
          <p:cNvSpPr/>
          <p:nvPr/>
        </p:nvSpPr>
        <p:spPr>
          <a:xfrm>
            <a:off x="8569470" y="617512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DA019B-BA7B-45E0-6FC6-563657F35CAD}"/>
              </a:ext>
            </a:extLst>
          </p:cNvPr>
          <p:cNvSpPr/>
          <p:nvPr/>
        </p:nvSpPr>
        <p:spPr>
          <a:xfrm>
            <a:off x="9668557" y="52020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8B5F07-BA99-B05B-D4D3-011B06435468}"/>
              </a:ext>
            </a:extLst>
          </p:cNvPr>
          <p:cNvSpPr/>
          <p:nvPr/>
        </p:nvSpPr>
        <p:spPr>
          <a:xfrm>
            <a:off x="11021759" y="5626498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A093AD-F575-9CA2-2821-D45111F0A872}"/>
              </a:ext>
            </a:extLst>
          </p:cNvPr>
          <p:cNvSpPr/>
          <p:nvPr/>
        </p:nvSpPr>
        <p:spPr>
          <a:xfrm>
            <a:off x="7653262" y="40490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78DC942C-9871-20EC-64F9-EDB50E78372B}"/>
              </a:ext>
            </a:extLst>
          </p:cNvPr>
          <p:cNvSpPr txBox="1"/>
          <p:nvPr/>
        </p:nvSpPr>
        <p:spPr>
          <a:xfrm>
            <a:off x="838200" y="3267676"/>
            <a:ext cx="26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>
                <a:solidFill>
                  <a:srgbClr val="0070C0"/>
                </a:solidFill>
              </a:rPr>
              <a:t>Feature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0C6C7457-9077-30B8-03BC-790CF779730F}"/>
              </a:ext>
            </a:extLst>
          </p:cNvPr>
          <p:cNvSpPr txBox="1"/>
          <p:nvPr/>
        </p:nvSpPr>
        <p:spPr>
          <a:xfrm>
            <a:off x="6809551" y="3327522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/>
              <p:nvPr/>
            </p:nvSpPr>
            <p:spPr>
              <a:xfrm>
                <a:off x="838200" y="1646769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6769"/>
                <a:ext cx="5107460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69">
            <a:extLst>
              <a:ext uri="{FF2B5EF4-FFF2-40B4-BE49-F238E27FC236}">
                <a16:creationId xmlns:a16="http://schemas.microsoft.com/office/drawing/2014/main" id="{63C4DED7-2091-70D9-74F9-D5DBE6B4F86D}"/>
              </a:ext>
            </a:extLst>
          </p:cNvPr>
          <p:cNvSpPr txBox="1"/>
          <p:nvPr/>
        </p:nvSpPr>
        <p:spPr>
          <a:xfrm rot="1188690">
            <a:off x="9005230" y="2977124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Not similar???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5132640" y="1818109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7546087" y="2601157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9332873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8294243" y="2279494"/>
            <a:ext cx="1604830" cy="321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We can brute-</a:t>
                </a:r>
                <a:r>
                  <a:rPr lang="en-US" altLang="zh-TW" sz="2400" b="0" dirty="0" err="1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forcely</a:t>
                </a: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search the parameters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Alternatively, we can use </a:t>
                </a:r>
                <a:r>
                  <a:rPr lang="en-US" altLang="zh-TW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Gradient Descent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blipFill>
                <a:blip r:embed="rId4"/>
                <a:stretch>
                  <a:fillRect l="-2059" t="-2111" r="-2059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69">
            <a:extLst>
              <a:ext uri="{FF2B5EF4-FFF2-40B4-BE49-F238E27FC236}">
                <a16:creationId xmlns:a16="http://schemas.microsoft.com/office/drawing/2014/main" id="{B0AA25BA-FBF0-1495-C9FB-47F3D96CE1E0}"/>
              </a:ext>
            </a:extLst>
          </p:cNvPr>
          <p:cNvSpPr txBox="1"/>
          <p:nvPr/>
        </p:nvSpPr>
        <p:spPr>
          <a:xfrm>
            <a:off x="9096658" y="3410316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A23BB1-AC60-462B-8295-081293C76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05" y="3780996"/>
            <a:ext cx="390579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5348D9-070E-FF4C-F6DD-5C087346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05" y="329813"/>
            <a:ext cx="3905795" cy="3077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4C4C1-2C8E-C84A-5D4B-CE182D58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7C844478-47A1-5D8C-5ED1-BEF1FF37EEAA}"/>
              </a:ext>
            </a:extLst>
          </p:cNvPr>
          <p:cNvSpPr txBox="1"/>
          <p:nvPr/>
        </p:nvSpPr>
        <p:spPr>
          <a:xfrm>
            <a:off x="838200" y="1690688"/>
            <a:ext cx="127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Gradient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/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186BA-1982-86DA-C53B-63A842DDB8A6}"/>
              </a:ext>
            </a:extLst>
          </p:cNvPr>
          <p:cNvCxnSpPr>
            <a:cxnSpLocks/>
          </p:cNvCxnSpPr>
          <p:nvPr/>
        </p:nvCxnSpPr>
        <p:spPr>
          <a:xfrm flipV="1">
            <a:off x="9575222" y="1020375"/>
            <a:ext cx="118053" cy="3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447088-F837-82FC-65B8-D4BCEDAB1E13}"/>
              </a:ext>
            </a:extLst>
          </p:cNvPr>
          <p:cNvCxnSpPr>
            <a:cxnSpLocks/>
          </p:cNvCxnSpPr>
          <p:nvPr/>
        </p:nvCxnSpPr>
        <p:spPr>
          <a:xfrm>
            <a:off x="9587417" y="1050946"/>
            <a:ext cx="159833" cy="570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/>
              <p:nvPr/>
            </p:nvSpPr>
            <p:spPr>
              <a:xfrm>
                <a:off x="9081856" y="1299240"/>
                <a:ext cx="639912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56" y="1299240"/>
                <a:ext cx="639912" cy="560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/>
              <p:nvPr/>
            </p:nvSpPr>
            <p:spPr>
              <a:xfrm>
                <a:off x="9682382" y="740106"/>
                <a:ext cx="578321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382" y="740106"/>
                <a:ext cx="578321" cy="560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69">
            <a:extLst>
              <a:ext uri="{FF2B5EF4-FFF2-40B4-BE49-F238E27FC236}">
                <a16:creationId xmlns:a16="http://schemas.microsoft.com/office/drawing/2014/main" id="{4155235F-208C-966C-7672-FA07D85F6A7E}"/>
              </a:ext>
            </a:extLst>
          </p:cNvPr>
          <p:cNvSpPr txBox="1"/>
          <p:nvPr/>
        </p:nvSpPr>
        <p:spPr>
          <a:xfrm>
            <a:off x="838198" y="3702201"/>
            <a:ext cx="18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Optimization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/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/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: it is a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hyperparameter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controls the speed of optimization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ea typeface="Cambria Math" panose="02040503050406030204" pitchFamily="18" charset="0"/>
                  </a:rPr>
                  <a:t>Gradient descent updates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in the direction of fastest decrease</a:t>
                </a: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blipFill>
                <a:blip r:embed="rId7"/>
                <a:stretch>
                  <a:fillRect l="-1718" t="-2516" r="-1840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EE476D-0732-0CC3-CF74-D348B704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941" y="3406817"/>
            <a:ext cx="3485914" cy="32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42B599D-88BB-6B5B-7BAB-B059BED8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3971746"/>
            <a:ext cx="371199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8EB2B-54C9-3923-6718-7779A573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425D2-4E4E-C61E-7343-059CC6E0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1690688"/>
            <a:ext cx="371199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E1C69-C43A-DB91-738A-90CDDFF5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3976688"/>
            <a:ext cx="37119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6805B-7F9F-4EDA-2E46-C333025B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1690688"/>
            <a:ext cx="3711993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1D9D7-52F7-AB71-7D86-2E81638D37DD}"/>
              </a:ext>
            </a:extLst>
          </p:cNvPr>
          <p:cNvCxnSpPr>
            <a:cxnSpLocks/>
          </p:cNvCxnSpPr>
          <p:nvPr/>
        </p:nvCxnSpPr>
        <p:spPr>
          <a:xfrm>
            <a:off x="974359" y="1979201"/>
            <a:ext cx="118635" cy="66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BFBC7D-DB75-82FC-C97F-1F416A3EE99A}"/>
              </a:ext>
            </a:extLst>
          </p:cNvPr>
          <p:cNvCxnSpPr>
            <a:cxnSpLocks/>
          </p:cNvCxnSpPr>
          <p:nvPr/>
        </p:nvCxnSpPr>
        <p:spPr>
          <a:xfrm>
            <a:off x="1092994" y="2045494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CA5DC-53CC-EA3E-B86A-557DFBB1097F}"/>
              </a:ext>
            </a:extLst>
          </p:cNvPr>
          <p:cNvCxnSpPr>
            <a:cxnSpLocks/>
          </p:cNvCxnSpPr>
          <p:nvPr/>
        </p:nvCxnSpPr>
        <p:spPr>
          <a:xfrm>
            <a:off x="1183481" y="2119313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FA797-06EB-B661-AD22-FBC56BACF7F6}"/>
              </a:ext>
            </a:extLst>
          </p:cNvPr>
          <p:cNvCxnSpPr>
            <a:cxnSpLocks/>
          </p:cNvCxnSpPr>
          <p:nvPr/>
        </p:nvCxnSpPr>
        <p:spPr>
          <a:xfrm>
            <a:off x="1273968" y="2193132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2DB812-5A5D-4590-6C3C-4FF78662256B}"/>
              </a:ext>
            </a:extLst>
          </p:cNvPr>
          <p:cNvCxnSpPr>
            <a:cxnSpLocks/>
          </p:cNvCxnSpPr>
          <p:nvPr/>
        </p:nvCxnSpPr>
        <p:spPr>
          <a:xfrm>
            <a:off x="883872" y="1905000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D01B84-CD7B-D180-0FA7-26B56347E9BB}"/>
              </a:ext>
            </a:extLst>
          </p:cNvPr>
          <p:cNvCxnSpPr>
            <a:cxnSpLocks/>
          </p:cNvCxnSpPr>
          <p:nvPr/>
        </p:nvCxnSpPr>
        <p:spPr>
          <a:xfrm>
            <a:off x="809625" y="1831181"/>
            <a:ext cx="73818" cy="722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2E542E-78D1-4002-56AD-162C3BF43661}"/>
              </a:ext>
            </a:extLst>
          </p:cNvPr>
          <p:cNvCxnSpPr>
            <a:cxnSpLocks/>
          </p:cNvCxnSpPr>
          <p:nvPr/>
        </p:nvCxnSpPr>
        <p:spPr>
          <a:xfrm>
            <a:off x="809625" y="4079485"/>
            <a:ext cx="272632" cy="2520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934D2B-9968-2211-C8A3-3BF002828306}"/>
              </a:ext>
            </a:extLst>
          </p:cNvPr>
          <p:cNvCxnSpPr>
            <a:cxnSpLocks/>
          </p:cNvCxnSpPr>
          <p:nvPr/>
        </p:nvCxnSpPr>
        <p:spPr>
          <a:xfrm>
            <a:off x="1082257" y="4331494"/>
            <a:ext cx="282198" cy="221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3E8FEB-0520-A84D-14FC-728BAFC1A903}"/>
              </a:ext>
            </a:extLst>
          </p:cNvPr>
          <p:cNvCxnSpPr>
            <a:cxnSpLocks/>
          </p:cNvCxnSpPr>
          <p:nvPr/>
        </p:nvCxnSpPr>
        <p:spPr>
          <a:xfrm>
            <a:off x="1364455" y="4552951"/>
            <a:ext cx="298033" cy="2238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E0DF5A-7119-A16B-7BFA-1225AF1D8AB0}"/>
              </a:ext>
            </a:extLst>
          </p:cNvPr>
          <p:cNvCxnSpPr>
            <a:cxnSpLocks/>
          </p:cNvCxnSpPr>
          <p:nvPr/>
        </p:nvCxnSpPr>
        <p:spPr>
          <a:xfrm>
            <a:off x="1662488" y="4776788"/>
            <a:ext cx="354145" cy="1357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A57BC8-A6A1-32FA-9898-1B025B8F3553}"/>
              </a:ext>
            </a:extLst>
          </p:cNvPr>
          <p:cNvCxnSpPr>
            <a:cxnSpLocks/>
          </p:cNvCxnSpPr>
          <p:nvPr/>
        </p:nvCxnSpPr>
        <p:spPr>
          <a:xfrm>
            <a:off x="2016633" y="4912519"/>
            <a:ext cx="336418" cy="45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73EBAC-BCF0-A427-1A20-EFAABDBD3339}"/>
              </a:ext>
            </a:extLst>
          </p:cNvPr>
          <p:cNvCxnSpPr>
            <a:cxnSpLocks/>
          </p:cNvCxnSpPr>
          <p:nvPr/>
        </p:nvCxnSpPr>
        <p:spPr>
          <a:xfrm>
            <a:off x="6777934" y="1831181"/>
            <a:ext cx="1138989" cy="7274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AA37C1-AD75-3A46-FB9C-1642F7CE3D6A}"/>
              </a:ext>
            </a:extLst>
          </p:cNvPr>
          <p:cNvCxnSpPr>
            <a:cxnSpLocks/>
          </p:cNvCxnSpPr>
          <p:nvPr/>
        </p:nvCxnSpPr>
        <p:spPr>
          <a:xfrm>
            <a:off x="7916923" y="2558653"/>
            <a:ext cx="1332068" cy="1404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9E991C-5997-CD4E-CC6F-5ADBFA42C2E9}"/>
              </a:ext>
            </a:extLst>
          </p:cNvPr>
          <p:cNvCxnSpPr>
            <a:cxnSpLocks/>
          </p:cNvCxnSpPr>
          <p:nvPr/>
        </p:nvCxnSpPr>
        <p:spPr>
          <a:xfrm flipH="1">
            <a:off x="7630896" y="2701528"/>
            <a:ext cx="1618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FCC0D9-08A0-3EC1-881F-8D3EF4122EC5}"/>
              </a:ext>
            </a:extLst>
          </p:cNvPr>
          <p:cNvCxnSpPr>
            <a:cxnSpLocks/>
          </p:cNvCxnSpPr>
          <p:nvPr/>
        </p:nvCxnSpPr>
        <p:spPr>
          <a:xfrm>
            <a:off x="7630995" y="2699146"/>
            <a:ext cx="1617996" cy="204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/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Slow progress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blipFill>
                <a:blip r:embed="rId3"/>
                <a:stretch>
                  <a:fillRect l="-3784" t="-5839" r="-297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/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Succe</a:t>
                </a:r>
                <a:r>
                  <a:rPr lang="en-US" altLang="zh-CN" sz="2400" dirty="0"/>
                  <a:t>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blipFill>
                <a:blip r:embed="rId4"/>
                <a:stretch>
                  <a:fillRect l="-37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57448A-0238-969A-C53D-056077DBAF3C}"/>
              </a:ext>
            </a:extLst>
          </p:cNvPr>
          <p:cNvCxnSpPr>
            <a:cxnSpLocks/>
          </p:cNvCxnSpPr>
          <p:nvPr/>
        </p:nvCxnSpPr>
        <p:spPr>
          <a:xfrm>
            <a:off x="6777933" y="4185047"/>
            <a:ext cx="3080442" cy="1358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CAB456-C197-7A01-8452-D3B23B324071}"/>
              </a:ext>
            </a:extLst>
          </p:cNvPr>
          <p:cNvCxnSpPr>
            <a:cxnSpLocks/>
          </p:cNvCxnSpPr>
          <p:nvPr/>
        </p:nvCxnSpPr>
        <p:spPr>
          <a:xfrm flipH="1" flipV="1">
            <a:off x="6429031" y="4664869"/>
            <a:ext cx="3429344" cy="878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/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Oscillations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blipFill>
                <a:blip r:embed="rId5"/>
                <a:stretch>
                  <a:fillRect l="-4058" t="-4082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/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Instability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blipFill>
                <a:blip r:embed="rId6"/>
                <a:stretch>
                  <a:fillRect l="-405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962</Words>
  <Application>Microsoft Office PowerPoint</Application>
  <PresentationFormat>宽屏</PresentationFormat>
  <Paragraphs>315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Machine Learning 3. Linear Regression</vt:lpstr>
      <vt:lpstr>Housing Price Prediction</vt:lpstr>
      <vt:lpstr>Linear Regression</vt:lpstr>
      <vt:lpstr>What is Linear</vt:lpstr>
      <vt:lpstr>Loss/Cost Function</vt:lpstr>
      <vt:lpstr>Two spaces</vt:lpstr>
      <vt:lpstr>Summary</vt:lpstr>
      <vt:lpstr>Gradient Descent</vt:lpstr>
      <vt:lpstr>Learning Rate</vt:lpstr>
      <vt:lpstr>Learning Rate</vt:lpstr>
      <vt:lpstr>Calculus for Gradient Descent</vt:lpstr>
      <vt:lpstr>Gradient Descent</vt:lpstr>
      <vt:lpstr>Problems in Gradient Descent</vt:lpstr>
      <vt:lpstr>Summary</vt:lpstr>
      <vt:lpstr>Scale of Features</vt:lpstr>
      <vt:lpstr>Normalize Features</vt:lpstr>
      <vt:lpstr>The reason it works</vt:lpstr>
      <vt:lpstr>*Alternative Optimizer: Least Square Method</vt:lpstr>
      <vt:lpstr>GD vs. LSM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GONG Xueyuan</dc:creator>
  <cp:lastModifiedBy>GONG Xueyuan</cp:lastModifiedBy>
  <cp:revision>502</cp:revision>
  <dcterms:created xsi:type="dcterms:W3CDTF">2022-07-26T13:37:19Z</dcterms:created>
  <dcterms:modified xsi:type="dcterms:W3CDTF">2022-12-12T06:33:16Z</dcterms:modified>
</cp:coreProperties>
</file>